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12192000" cy="6858000"/>
  <p:notesSz cx="7103745" cy="10234295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tags" Target="tags/tag3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06AC1-A2C3-49E6-95F4-01B67F45C1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06AC1-A2C3-49E6-95F4-01B67F45C1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3.png"/><Relationship Id="rId2" Type="http://schemas.openxmlformats.org/officeDocument/2006/relationships/slide" Target="slide24.xml"/><Relationship Id="rId1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891284" y="973247"/>
            <a:ext cx="2447635" cy="244763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9"/>
          <p:cNvSpPr txBox="1"/>
          <p:nvPr/>
        </p:nvSpPr>
        <p:spPr>
          <a:xfrm>
            <a:off x="5436326" y="4385100"/>
            <a:ext cx="1508289" cy="215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www.duxiu.com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标题 4"/>
          <p:cNvSpPr txBox="1"/>
          <p:nvPr/>
        </p:nvSpPr>
        <p:spPr>
          <a:xfrm>
            <a:off x="4944171" y="3819510"/>
            <a:ext cx="2375645" cy="473361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读秀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椭圆 23"/>
          <p:cNvSpPr>
            <a:spLocks noChangeAspect="1"/>
          </p:cNvSpPr>
          <p:nvPr/>
        </p:nvSpPr>
        <p:spPr>
          <a:xfrm>
            <a:off x="6096007" y="837387"/>
            <a:ext cx="71981" cy="7198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>
            <a:spLocks noChangeAspect="1"/>
          </p:cNvSpPr>
          <p:nvPr/>
        </p:nvSpPr>
        <p:spPr>
          <a:xfrm>
            <a:off x="6096007" y="837387"/>
            <a:ext cx="71981" cy="7198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>
            <a:spLocks noChangeAspect="1"/>
          </p:cNvSpPr>
          <p:nvPr/>
        </p:nvSpPr>
        <p:spPr>
          <a:xfrm>
            <a:off x="6096007" y="837387"/>
            <a:ext cx="71981" cy="7198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>
            <a:spLocks noChangeAspect="1"/>
          </p:cNvSpPr>
          <p:nvPr/>
        </p:nvSpPr>
        <p:spPr>
          <a:xfrm>
            <a:off x="6096007" y="837387"/>
            <a:ext cx="71981" cy="7198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>
            <a:spLocks noChangeAspect="1"/>
          </p:cNvSpPr>
          <p:nvPr/>
        </p:nvSpPr>
        <p:spPr>
          <a:xfrm>
            <a:off x="6096007" y="837387"/>
            <a:ext cx="71981" cy="7198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>
            <a:spLocks noChangeAspect="1"/>
          </p:cNvSpPr>
          <p:nvPr/>
        </p:nvSpPr>
        <p:spPr>
          <a:xfrm>
            <a:off x="6096007" y="837387"/>
            <a:ext cx="71981" cy="7198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>
            <a:spLocks noChangeAspect="1"/>
          </p:cNvSpPr>
          <p:nvPr/>
        </p:nvSpPr>
        <p:spPr>
          <a:xfrm>
            <a:off x="6096007" y="837387"/>
            <a:ext cx="71981" cy="7198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>
            <a:spLocks noChangeAspect="1"/>
          </p:cNvSpPr>
          <p:nvPr/>
        </p:nvSpPr>
        <p:spPr>
          <a:xfrm>
            <a:off x="6096007" y="837387"/>
            <a:ext cx="71981" cy="7198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>
            <a:spLocks noChangeAspect="1"/>
          </p:cNvSpPr>
          <p:nvPr/>
        </p:nvSpPr>
        <p:spPr>
          <a:xfrm>
            <a:off x="6096007" y="837387"/>
            <a:ext cx="71981" cy="7198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>
            <a:spLocks noChangeAspect="1"/>
          </p:cNvSpPr>
          <p:nvPr/>
        </p:nvSpPr>
        <p:spPr>
          <a:xfrm>
            <a:off x="6096007" y="837387"/>
            <a:ext cx="71981" cy="7198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标题 4"/>
          <p:cNvSpPr txBox="1"/>
          <p:nvPr/>
        </p:nvSpPr>
        <p:spPr>
          <a:xfrm>
            <a:off x="4944171" y="2781097"/>
            <a:ext cx="2375645" cy="473361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KSO_Shape"/>
          <p:cNvSpPr/>
          <p:nvPr/>
        </p:nvSpPr>
        <p:spPr bwMode="auto">
          <a:xfrm>
            <a:off x="5203321" y="1485290"/>
            <a:ext cx="1741295" cy="1195689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4995013" y="1076976"/>
            <a:ext cx="2240178" cy="2240178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接连接符 37"/>
          <p:cNvCxnSpPr/>
          <p:nvPr/>
        </p:nvCxnSpPr>
        <p:spPr>
          <a:xfrm>
            <a:off x="4807161" y="4292871"/>
            <a:ext cx="2476661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" presetClass="path" presetSubtype="0" repeatCount="3000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6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path" presetSubtype="0" repeatCount="3000" accel="50000" decel="50000" fill="remove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path" presetSubtype="0" repeatCount="3000" accel="50000" decel="50000" fill="remove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path" presetSubtype="0" repeatCount="3000" accel="50000" decel="50000" fill="remove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path" presetSubtype="0" repeatCount="3000" accel="50000" decel="50000" fill="remove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" presetClass="path" presetSubtype="0" repeatCount="3000" accel="50000" decel="50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7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path" presetSubtype="0" repeatCount="3000" accel="50000" decel="50000" fill="remove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" presetClass="path" presetSubtype="0" repeatCount="3000" accel="50000" decel="50000" fill="remove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" presetClass="path" presetSubtype="0" repeatCount="3000" accel="50000" decel="50000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" presetClass="path" presetSubtype="0" repeatCount="3000" accel="50000" decel="50000" fill="remove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0087 0.00309 C 0.05885 0.00309 0.10781 0.08673 0.10781 0.19167 C 0.10781 0.29722 0.05885 0.38303 -0.00087 0.38303 C -0.06076 0.38303 -0.1092 0.29722 -0.1092 0.19167 C -0.1092 0.08673 -0.06076 0.00309 -0.00087 0.00309 Z " pathEditMode="relative" rAng="0" ptsTypes="fffff">
                                      <p:cBhvr>
                                        <p:cTn id="8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8981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/>
      <p:bldP spid="23" grpId="0"/>
      <p:bldP spid="24" grpId="0" bldLvl="0" animBg="1"/>
      <p:bldP spid="24" grpId="1" bldLvl="0" animBg="1"/>
      <p:bldP spid="25" grpId="0" bldLvl="0" animBg="1"/>
      <p:bldP spid="25" grpId="1" bldLvl="0" animBg="1"/>
      <p:bldP spid="26" grpId="0" bldLvl="0" animBg="1"/>
      <p:bldP spid="26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31" grpId="0" bldLvl="0" animBg="1"/>
      <p:bldP spid="31" grpId="1" bldLvl="0" animBg="1"/>
      <p:bldP spid="32" grpId="0" bldLvl="0" animBg="1"/>
      <p:bldP spid="32" grpId="1" bldLvl="0" animBg="1"/>
      <p:bldP spid="33" grpId="0" bldLvl="0" animBg="1"/>
      <p:bldP spid="33" grpId="1" bldLvl="0" animBg="1"/>
      <p:bldP spid="34" grpId="0"/>
      <p:bldP spid="35" grpId="0" bldLvl="0" animBg="1"/>
      <p:bldP spid="36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3791" y="232616"/>
            <a:ext cx="758751" cy="693080"/>
            <a:chOff x="0" y="532828"/>
            <a:chExt cx="759125" cy="568897"/>
          </a:xfrm>
        </p:grpSpPr>
        <p:sp>
          <p:nvSpPr>
            <p:cNvPr id="29" name="矩形 28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791" y="922615"/>
            <a:ext cx="12184419" cy="45696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矩形 22"/>
          <p:cNvSpPr/>
          <p:nvPr/>
        </p:nvSpPr>
        <p:spPr>
          <a:xfrm>
            <a:off x="2000440" y="3562817"/>
            <a:ext cx="3022673" cy="1283359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778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4649795" y="3562818"/>
            <a:ext cx="1452536" cy="1283358"/>
            <a:chOff x="4648290" y="3563678"/>
            <a:chExt cx="1453250" cy="1283989"/>
          </a:xfrm>
        </p:grpSpPr>
        <p:sp>
          <p:nvSpPr>
            <p:cNvPr id="25" name="Freeform 23"/>
            <p:cNvSpPr/>
            <p:nvPr/>
          </p:nvSpPr>
          <p:spPr bwMode="auto">
            <a:xfrm>
              <a:off x="4794469" y="3702165"/>
              <a:ext cx="1160891" cy="1005307"/>
            </a:xfrm>
            <a:custGeom>
              <a:avLst/>
              <a:gdLst>
                <a:gd name="T0" fmla="*/ 170 w 679"/>
                <a:gd name="T1" fmla="*/ 588 h 588"/>
                <a:gd name="T2" fmla="*/ 0 w 679"/>
                <a:gd name="T3" fmla="*/ 294 h 588"/>
                <a:gd name="T4" fmla="*/ 170 w 679"/>
                <a:gd name="T5" fmla="*/ 0 h 588"/>
                <a:gd name="T6" fmla="*/ 509 w 679"/>
                <a:gd name="T7" fmla="*/ 0 h 588"/>
                <a:gd name="T8" fmla="*/ 679 w 679"/>
                <a:gd name="T9" fmla="*/ 294 h 588"/>
                <a:gd name="T10" fmla="*/ 509 w 679"/>
                <a:gd name="T11" fmla="*/ 588 h 588"/>
                <a:gd name="T12" fmla="*/ 170 w 679"/>
                <a:gd name="T13" fmla="*/ 588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9" h="588">
                  <a:moveTo>
                    <a:pt x="170" y="588"/>
                  </a:moveTo>
                  <a:lnTo>
                    <a:pt x="0" y="294"/>
                  </a:lnTo>
                  <a:lnTo>
                    <a:pt x="170" y="0"/>
                  </a:lnTo>
                  <a:lnTo>
                    <a:pt x="509" y="0"/>
                  </a:lnTo>
                  <a:lnTo>
                    <a:pt x="679" y="294"/>
                  </a:lnTo>
                  <a:lnTo>
                    <a:pt x="509" y="588"/>
                  </a:lnTo>
                  <a:lnTo>
                    <a:pt x="170" y="588"/>
                  </a:lnTo>
                  <a:close/>
                </a:path>
              </a:pathLst>
            </a:custGeom>
            <a:solidFill>
              <a:srgbClr val="FFFFFF"/>
            </a:solidFill>
            <a:ln w="14288" cap="flat">
              <a:noFill/>
              <a:prstDash val="solid"/>
              <a:miter lim="800000"/>
            </a:ln>
          </p:spPr>
          <p:txBody>
            <a:bodyPr vert="horz" wrap="square" lIns="91395" tIns="45697" rIns="91395" bIns="45697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6"/>
            <p:cNvSpPr>
              <a:spLocks noEditPoints="1"/>
            </p:cNvSpPr>
            <p:nvPr/>
          </p:nvSpPr>
          <p:spPr bwMode="auto">
            <a:xfrm>
              <a:off x="4648290" y="3563678"/>
              <a:ext cx="1453250" cy="1283989"/>
            </a:xfrm>
            <a:custGeom>
              <a:avLst/>
              <a:gdLst>
                <a:gd name="T0" fmla="*/ 353 w 357"/>
                <a:gd name="T1" fmla="*/ 143 h 315"/>
                <a:gd name="T2" fmla="*/ 278 w 357"/>
                <a:gd name="T3" fmla="*/ 14 h 315"/>
                <a:gd name="T4" fmla="*/ 253 w 357"/>
                <a:gd name="T5" fmla="*/ 0 h 315"/>
                <a:gd name="T6" fmla="*/ 104 w 357"/>
                <a:gd name="T7" fmla="*/ 0 h 315"/>
                <a:gd name="T8" fmla="*/ 79 w 357"/>
                <a:gd name="T9" fmla="*/ 14 h 315"/>
                <a:gd name="T10" fmla="*/ 5 w 357"/>
                <a:gd name="T11" fmla="*/ 143 h 315"/>
                <a:gd name="T12" fmla="*/ 5 w 357"/>
                <a:gd name="T13" fmla="*/ 172 h 315"/>
                <a:gd name="T14" fmla="*/ 79 w 357"/>
                <a:gd name="T15" fmla="*/ 301 h 315"/>
                <a:gd name="T16" fmla="*/ 104 w 357"/>
                <a:gd name="T17" fmla="*/ 315 h 315"/>
                <a:gd name="T18" fmla="*/ 253 w 357"/>
                <a:gd name="T19" fmla="*/ 315 h 315"/>
                <a:gd name="T20" fmla="*/ 278 w 357"/>
                <a:gd name="T21" fmla="*/ 301 h 315"/>
                <a:gd name="T22" fmla="*/ 353 w 357"/>
                <a:gd name="T23" fmla="*/ 172 h 315"/>
                <a:gd name="T24" fmla="*/ 353 w 357"/>
                <a:gd name="T25" fmla="*/ 143 h 315"/>
                <a:gd name="T26" fmla="*/ 284 w 357"/>
                <a:gd name="T27" fmla="*/ 172 h 315"/>
                <a:gd name="T28" fmla="*/ 244 w 357"/>
                <a:gd name="T29" fmla="*/ 241 h 315"/>
                <a:gd name="T30" fmla="*/ 218 w 357"/>
                <a:gd name="T31" fmla="*/ 256 h 315"/>
                <a:gd name="T32" fmla="*/ 139 w 357"/>
                <a:gd name="T33" fmla="*/ 256 h 315"/>
                <a:gd name="T34" fmla="*/ 113 w 357"/>
                <a:gd name="T35" fmla="*/ 241 h 315"/>
                <a:gd name="T36" fmla="*/ 74 w 357"/>
                <a:gd name="T37" fmla="*/ 172 h 315"/>
                <a:gd name="T38" fmla="*/ 74 w 357"/>
                <a:gd name="T39" fmla="*/ 143 h 315"/>
                <a:gd name="T40" fmla="*/ 113 w 357"/>
                <a:gd name="T41" fmla="*/ 74 h 315"/>
                <a:gd name="T42" fmla="*/ 139 w 357"/>
                <a:gd name="T43" fmla="*/ 59 h 315"/>
                <a:gd name="T44" fmla="*/ 218 w 357"/>
                <a:gd name="T45" fmla="*/ 59 h 315"/>
                <a:gd name="T46" fmla="*/ 244 w 357"/>
                <a:gd name="T47" fmla="*/ 74 h 315"/>
                <a:gd name="T48" fmla="*/ 284 w 357"/>
                <a:gd name="T49" fmla="*/ 143 h 315"/>
                <a:gd name="T50" fmla="*/ 284 w 357"/>
                <a:gd name="T51" fmla="*/ 172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57" h="315">
                  <a:moveTo>
                    <a:pt x="353" y="143"/>
                  </a:moveTo>
                  <a:cubicBezTo>
                    <a:pt x="278" y="14"/>
                    <a:pt x="278" y="14"/>
                    <a:pt x="278" y="14"/>
                  </a:cubicBezTo>
                  <a:cubicBezTo>
                    <a:pt x="273" y="6"/>
                    <a:pt x="262" y="0"/>
                    <a:pt x="253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5"/>
                    <a:pt x="104" y="315"/>
                  </a:cubicBezTo>
                  <a:cubicBezTo>
                    <a:pt x="253" y="315"/>
                    <a:pt x="253" y="315"/>
                    <a:pt x="253" y="315"/>
                  </a:cubicBezTo>
                  <a:cubicBezTo>
                    <a:pt x="262" y="315"/>
                    <a:pt x="273" y="309"/>
                    <a:pt x="278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7" y="164"/>
                    <a:pt x="357" y="151"/>
                    <a:pt x="353" y="143"/>
                  </a:cubicBezTo>
                  <a:moveTo>
                    <a:pt x="284" y="172"/>
                  </a:moveTo>
                  <a:cubicBezTo>
                    <a:pt x="244" y="241"/>
                    <a:pt x="244" y="241"/>
                    <a:pt x="244" y="241"/>
                  </a:cubicBezTo>
                  <a:cubicBezTo>
                    <a:pt x="239" y="249"/>
                    <a:pt x="228" y="256"/>
                    <a:pt x="218" y="256"/>
                  </a:cubicBezTo>
                  <a:cubicBezTo>
                    <a:pt x="139" y="256"/>
                    <a:pt x="139" y="256"/>
                    <a:pt x="139" y="256"/>
                  </a:cubicBezTo>
                  <a:cubicBezTo>
                    <a:pt x="129" y="256"/>
                    <a:pt x="118" y="249"/>
                    <a:pt x="113" y="241"/>
                  </a:cubicBezTo>
                  <a:cubicBezTo>
                    <a:pt x="74" y="172"/>
                    <a:pt x="74" y="172"/>
                    <a:pt x="74" y="172"/>
                  </a:cubicBezTo>
                  <a:cubicBezTo>
                    <a:pt x="69" y="164"/>
                    <a:pt x="69" y="151"/>
                    <a:pt x="74" y="143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8" y="66"/>
                    <a:pt x="129" y="59"/>
                    <a:pt x="139" y="59"/>
                  </a:cubicBezTo>
                  <a:cubicBezTo>
                    <a:pt x="218" y="59"/>
                    <a:pt x="218" y="59"/>
                    <a:pt x="218" y="59"/>
                  </a:cubicBezTo>
                  <a:cubicBezTo>
                    <a:pt x="228" y="59"/>
                    <a:pt x="239" y="66"/>
                    <a:pt x="244" y="74"/>
                  </a:cubicBezTo>
                  <a:cubicBezTo>
                    <a:pt x="284" y="143"/>
                    <a:pt x="284" y="143"/>
                    <a:pt x="284" y="143"/>
                  </a:cubicBezTo>
                  <a:cubicBezTo>
                    <a:pt x="288" y="151"/>
                    <a:pt x="288" y="164"/>
                    <a:pt x="284" y="172"/>
                  </a:cubicBezTo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 w="34925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719024" y="1788018"/>
            <a:ext cx="3304089" cy="3826437"/>
            <a:chOff x="1716078" y="1788005"/>
            <a:chExt cx="3305714" cy="3828319"/>
          </a:xfrm>
        </p:grpSpPr>
        <p:sp>
          <p:nvSpPr>
            <p:cNvPr id="44" name="矩形 43"/>
            <p:cNvSpPr/>
            <p:nvPr/>
          </p:nvSpPr>
          <p:spPr>
            <a:xfrm>
              <a:off x="1997632" y="2279686"/>
              <a:ext cx="3024160" cy="12839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1778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5" name="图片 44"/>
            <p:cNvPicPr>
              <a:picLocks noChangeAspect="1"/>
            </p:cNvPicPr>
            <p:nvPr/>
          </p:nvPicPr>
          <p:blipFill rotWithShape="1">
            <a:blip r:embed="rId1" cstate="screen"/>
            <a:srcRect l="16010" t="71194" r="15480" b="14470"/>
            <a:stretch>
              <a:fillRect/>
            </a:stretch>
          </p:blipFill>
          <p:spPr>
            <a:xfrm rot="5400000" flipH="1" flipV="1">
              <a:off x="237499" y="3266584"/>
              <a:ext cx="3828319" cy="871161"/>
            </a:xfrm>
            <a:prstGeom prst="rect">
              <a:avLst/>
            </a:prstGeom>
          </p:spPr>
        </p:pic>
      </p:grpSp>
      <p:grpSp>
        <p:nvGrpSpPr>
          <p:cNvPr id="47" name="组合 46"/>
          <p:cNvGrpSpPr/>
          <p:nvPr/>
        </p:nvGrpSpPr>
        <p:grpSpPr>
          <a:xfrm>
            <a:off x="4649795" y="2279459"/>
            <a:ext cx="1452536" cy="1283358"/>
            <a:chOff x="4648290" y="2279687"/>
            <a:chExt cx="1453250" cy="1283989"/>
          </a:xfrm>
        </p:grpSpPr>
        <p:sp>
          <p:nvSpPr>
            <p:cNvPr id="48" name="Freeform 23"/>
            <p:cNvSpPr/>
            <p:nvPr/>
          </p:nvSpPr>
          <p:spPr bwMode="auto">
            <a:xfrm>
              <a:off x="4794469" y="2418174"/>
              <a:ext cx="1160891" cy="1005307"/>
            </a:xfrm>
            <a:custGeom>
              <a:avLst/>
              <a:gdLst>
                <a:gd name="T0" fmla="*/ 170 w 679"/>
                <a:gd name="T1" fmla="*/ 588 h 588"/>
                <a:gd name="T2" fmla="*/ 0 w 679"/>
                <a:gd name="T3" fmla="*/ 294 h 588"/>
                <a:gd name="T4" fmla="*/ 170 w 679"/>
                <a:gd name="T5" fmla="*/ 0 h 588"/>
                <a:gd name="T6" fmla="*/ 509 w 679"/>
                <a:gd name="T7" fmla="*/ 0 h 588"/>
                <a:gd name="T8" fmla="*/ 679 w 679"/>
                <a:gd name="T9" fmla="*/ 294 h 588"/>
                <a:gd name="T10" fmla="*/ 509 w 679"/>
                <a:gd name="T11" fmla="*/ 588 h 588"/>
                <a:gd name="T12" fmla="*/ 170 w 679"/>
                <a:gd name="T13" fmla="*/ 588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9" h="588">
                  <a:moveTo>
                    <a:pt x="170" y="588"/>
                  </a:moveTo>
                  <a:lnTo>
                    <a:pt x="0" y="294"/>
                  </a:lnTo>
                  <a:lnTo>
                    <a:pt x="170" y="0"/>
                  </a:lnTo>
                  <a:lnTo>
                    <a:pt x="509" y="0"/>
                  </a:lnTo>
                  <a:lnTo>
                    <a:pt x="679" y="294"/>
                  </a:lnTo>
                  <a:lnTo>
                    <a:pt x="509" y="588"/>
                  </a:lnTo>
                  <a:lnTo>
                    <a:pt x="170" y="588"/>
                  </a:lnTo>
                  <a:close/>
                </a:path>
              </a:pathLst>
            </a:custGeom>
            <a:solidFill>
              <a:srgbClr val="FFFFFF"/>
            </a:solidFill>
            <a:ln w="14288" cap="flat">
              <a:noFill/>
              <a:prstDash val="solid"/>
              <a:miter lim="800000"/>
            </a:ln>
          </p:spPr>
          <p:txBody>
            <a:bodyPr vert="horz" wrap="square" lIns="91395" tIns="45697" rIns="91395" bIns="45697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6"/>
            <p:cNvSpPr>
              <a:spLocks noEditPoints="1"/>
            </p:cNvSpPr>
            <p:nvPr/>
          </p:nvSpPr>
          <p:spPr bwMode="auto">
            <a:xfrm>
              <a:off x="4648290" y="2279687"/>
              <a:ext cx="1453250" cy="1283989"/>
            </a:xfrm>
            <a:custGeom>
              <a:avLst/>
              <a:gdLst>
                <a:gd name="T0" fmla="*/ 353 w 357"/>
                <a:gd name="T1" fmla="*/ 143 h 315"/>
                <a:gd name="T2" fmla="*/ 278 w 357"/>
                <a:gd name="T3" fmla="*/ 14 h 315"/>
                <a:gd name="T4" fmla="*/ 253 w 357"/>
                <a:gd name="T5" fmla="*/ 0 h 315"/>
                <a:gd name="T6" fmla="*/ 104 w 357"/>
                <a:gd name="T7" fmla="*/ 0 h 315"/>
                <a:gd name="T8" fmla="*/ 79 w 357"/>
                <a:gd name="T9" fmla="*/ 14 h 315"/>
                <a:gd name="T10" fmla="*/ 5 w 357"/>
                <a:gd name="T11" fmla="*/ 143 h 315"/>
                <a:gd name="T12" fmla="*/ 5 w 357"/>
                <a:gd name="T13" fmla="*/ 172 h 315"/>
                <a:gd name="T14" fmla="*/ 79 w 357"/>
                <a:gd name="T15" fmla="*/ 301 h 315"/>
                <a:gd name="T16" fmla="*/ 104 w 357"/>
                <a:gd name="T17" fmla="*/ 315 h 315"/>
                <a:gd name="T18" fmla="*/ 253 w 357"/>
                <a:gd name="T19" fmla="*/ 315 h 315"/>
                <a:gd name="T20" fmla="*/ 278 w 357"/>
                <a:gd name="T21" fmla="*/ 301 h 315"/>
                <a:gd name="T22" fmla="*/ 353 w 357"/>
                <a:gd name="T23" fmla="*/ 172 h 315"/>
                <a:gd name="T24" fmla="*/ 353 w 357"/>
                <a:gd name="T25" fmla="*/ 143 h 315"/>
                <a:gd name="T26" fmla="*/ 284 w 357"/>
                <a:gd name="T27" fmla="*/ 172 h 315"/>
                <a:gd name="T28" fmla="*/ 244 w 357"/>
                <a:gd name="T29" fmla="*/ 241 h 315"/>
                <a:gd name="T30" fmla="*/ 218 w 357"/>
                <a:gd name="T31" fmla="*/ 256 h 315"/>
                <a:gd name="T32" fmla="*/ 139 w 357"/>
                <a:gd name="T33" fmla="*/ 256 h 315"/>
                <a:gd name="T34" fmla="*/ 113 w 357"/>
                <a:gd name="T35" fmla="*/ 241 h 315"/>
                <a:gd name="T36" fmla="*/ 74 w 357"/>
                <a:gd name="T37" fmla="*/ 172 h 315"/>
                <a:gd name="T38" fmla="*/ 74 w 357"/>
                <a:gd name="T39" fmla="*/ 143 h 315"/>
                <a:gd name="T40" fmla="*/ 113 w 357"/>
                <a:gd name="T41" fmla="*/ 74 h 315"/>
                <a:gd name="T42" fmla="*/ 139 w 357"/>
                <a:gd name="T43" fmla="*/ 59 h 315"/>
                <a:gd name="T44" fmla="*/ 218 w 357"/>
                <a:gd name="T45" fmla="*/ 59 h 315"/>
                <a:gd name="T46" fmla="*/ 244 w 357"/>
                <a:gd name="T47" fmla="*/ 74 h 315"/>
                <a:gd name="T48" fmla="*/ 284 w 357"/>
                <a:gd name="T49" fmla="*/ 143 h 315"/>
                <a:gd name="T50" fmla="*/ 284 w 357"/>
                <a:gd name="T51" fmla="*/ 172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57" h="315">
                  <a:moveTo>
                    <a:pt x="353" y="143"/>
                  </a:moveTo>
                  <a:cubicBezTo>
                    <a:pt x="278" y="14"/>
                    <a:pt x="278" y="14"/>
                    <a:pt x="278" y="14"/>
                  </a:cubicBezTo>
                  <a:cubicBezTo>
                    <a:pt x="273" y="6"/>
                    <a:pt x="262" y="0"/>
                    <a:pt x="253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5"/>
                    <a:pt x="104" y="315"/>
                  </a:cubicBezTo>
                  <a:cubicBezTo>
                    <a:pt x="253" y="315"/>
                    <a:pt x="253" y="315"/>
                    <a:pt x="253" y="315"/>
                  </a:cubicBezTo>
                  <a:cubicBezTo>
                    <a:pt x="262" y="315"/>
                    <a:pt x="273" y="309"/>
                    <a:pt x="278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7" y="164"/>
                    <a:pt x="357" y="151"/>
                    <a:pt x="353" y="143"/>
                  </a:cubicBezTo>
                  <a:moveTo>
                    <a:pt x="284" y="172"/>
                  </a:moveTo>
                  <a:cubicBezTo>
                    <a:pt x="244" y="241"/>
                    <a:pt x="244" y="241"/>
                    <a:pt x="244" y="241"/>
                  </a:cubicBezTo>
                  <a:cubicBezTo>
                    <a:pt x="239" y="249"/>
                    <a:pt x="228" y="256"/>
                    <a:pt x="218" y="256"/>
                  </a:cubicBezTo>
                  <a:cubicBezTo>
                    <a:pt x="139" y="256"/>
                    <a:pt x="139" y="256"/>
                    <a:pt x="139" y="256"/>
                  </a:cubicBezTo>
                  <a:cubicBezTo>
                    <a:pt x="129" y="256"/>
                    <a:pt x="118" y="249"/>
                    <a:pt x="113" y="241"/>
                  </a:cubicBezTo>
                  <a:cubicBezTo>
                    <a:pt x="74" y="172"/>
                    <a:pt x="74" y="172"/>
                    <a:pt x="74" y="172"/>
                  </a:cubicBezTo>
                  <a:cubicBezTo>
                    <a:pt x="69" y="164"/>
                    <a:pt x="69" y="151"/>
                    <a:pt x="74" y="143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8" y="66"/>
                    <a:pt x="129" y="59"/>
                    <a:pt x="139" y="59"/>
                  </a:cubicBezTo>
                  <a:cubicBezTo>
                    <a:pt x="218" y="59"/>
                    <a:pt x="218" y="59"/>
                    <a:pt x="218" y="59"/>
                  </a:cubicBezTo>
                  <a:cubicBezTo>
                    <a:pt x="228" y="59"/>
                    <a:pt x="239" y="66"/>
                    <a:pt x="244" y="74"/>
                  </a:cubicBezTo>
                  <a:cubicBezTo>
                    <a:pt x="284" y="143"/>
                    <a:pt x="284" y="143"/>
                    <a:pt x="284" y="143"/>
                  </a:cubicBezTo>
                  <a:cubicBezTo>
                    <a:pt x="288" y="151"/>
                    <a:pt x="288" y="164"/>
                    <a:pt x="284" y="172"/>
                  </a:cubicBezTo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 w="34925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2222564" y="2720328"/>
            <a:ext cx="247608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图书一站式检索</a:t>
            </a:r>
            <a:endParaRPr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246424" y="3982611"/>
            <a:ext cx="247608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图书资源补缺</a:t>
            </a:r>
            <a:endParaRPr lang="zh-CN" altLang="zh-CN" dirty="0"/>
          </a:p>
        </p:txBody>
      </p:sp>
      <p:sp>
        <p:nvSpPr>
          <p:cNvPr id="58" name="文本框 47"/>
          <p:cNvSpPr txBox="1"/>
          <p:nvPr/>
        </p:nvSpPr>
        <p:spPr>
          <a:xfrm>
            <a:off x="4990403" y="2567368"/>
            <a:ext cx="80899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4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文本框 48"/>
          <p:cNvSpPr txBox="1"/>
          <p:nvPr/>
        </p:nvSpPr>
        <p:spPr>
          <a:xfrm>
            <a:off x="4990402" y="3869966"/>
            <a:ext cx="80899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4000" b="1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文本框 5"/>
          <p:cNvSpPr txBox="1"/>
          <p:nvPr/>
        </p:nvSpPr>
        <p:spPr>
          <a:xfrm>
            <a:off x="912773" y="189484"/>
            <a:ext cx="430518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600" dirty="0"/>
              <a:t>读秀主要功能</a:t>
            </a:r>
            <a:endParaRPr lang="zh-CN" altLang="zh-CN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49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49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49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49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51" grpId="0"/>
      <p:bldP spid="53" grpId="0"/>
      <p:bldP spid="58" grpId="0"/>
      <p:bldP spid="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961164" y="188325"/>
            <a:ext cx="473143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600" dirty="0"/>
              <a:t>图书获取</a:t>
            </a:r>
            <a:endParaRPr lang="zh-CN" altLang="zh-CN" sz="3600" dirty="0"/>
          </a:p>
        </p:txBody>
      </p:sp>
      <p:grpSp>
        <p:nvGrpSpPr>
          <p:cNvPr id="7" name="组合 6"/>
          <p:cNvGrpSpPr/>
          <p:nvPr/>
        </p:nvGrpSpPr>
        <p:grpSpPr>
          <a:xfrm>
            <a:off x="3791" y="232616"/>
            <a:ext cx="758751" cy="693080"/>
            <a:chOff x="0" y="532828"/>
            <a:chExt cx="759125" cy="568897"/>
          </a:xfrm>
        </p:grpSpPr>
        <p:sp>
          <p:nvSpPr>
            <p:cNvPr id="8" name="矩形 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791" y="922615"/>
            <a:ext cx="12184419" cy="45696"/>
            <a:chOff x="0" y="532828"/>
            <a:chExt cx="759125" cy="568897"/>
          </a:xfrm>
        </p:grpSpPr>
        <p:sp>
          <p:nvSpPr>
            <p:cNvPr id="13" name="矩形 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2720" y="1026333"/>
            <a:ext cx="9473298" cy="58138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8969085" y="2493140"/>
            <a:ext cx="1230302" cy="575914"/>
          </a:xfrm>
          <a:prstGeom prst="flowChartAlternateProcess">
            <a:avLst/>
          </a:prstGeom>
          <a:solidFill>
            <a:schemeClr val="accent5">
              <a:lumMod val="60000"/>
              <a:lumOff val="40000"/>
              <a:alpha val="52000"/>
            </a:scheme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5"/>
          <p:cNvSpPr txBox="1"/>
          <p:nvPr/>
        </p:nvSpPr>
        <p:spPr>
          <a:xfrm>
            <a:off x="961164" y="188325"/>
            <a:ext cx="324705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600" dirty="0"/>
              <a:t>文献传递</a:t>
            </a:r>
            <a:endParaRPr lang="zh-CN" altLang="zh-CN" sz="3600" dirty="0"/>
          </a:p>
        </p:txBody>
      </p:sp>
      <p:grpSp>
        <p:nvGrpSpPr>
          <p:cNvPr id="28" name="组合 27"/>
          <p:cNvGrpSpPr/>
          <p:nvPr/>
        </p:nvGrpSpPr>
        <p:grpSpPr>
          <a:xfrm>
            <a:off x="3791" y="232616"/>
            <a:ext cx="758751" cy="693080"/>
            <a:chOff x="0" y="532828"/>
            <a:chExt cx="759125" cy="568897"/>
          </a:xfrm>
        </p:grpSpPr>
        <p:sp>
          <p:nvSpPr>
            <p:cNvPr id="29" name="矩形 28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791" y="922615"/>
            <a:ext cx="12184419" cy="45696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337790" y="1658967"/>
            <a:ext cx="2383575" cy="2383574"/>
            <a:chOff x="1480341" y="924151"/>
            <a:chExt cx="2504849" cy="2504849"/>
          </a:xfrm>
        </p:grpSpPr>
        <p:sp>
          <p:nvSpPr>
            <p:cNvPr id="16" name="泪滴形 15"/>
            <p:cNvSpPr/>
            <p:nvPr/>
          </p:nvSpPr>
          <p:spPr>
            <a:xfrm rot="8297680">
              <a:off x="1480341" y="924151"/>
              <a:ext cx="2504849" cy="2504849"/>
            </a:xfrm>
            <a:prstGeom prst="teardrop">
              <a:avLst>
                <a:gd name="adj" fmla="val 118789"/>
              </a:avLst>
            </a:prstGeom>
            <a:solidFill>
              <a:srgbClr val="F79646"/>
            </a:solidFill>
            <a:ln w="25400" cap="flat" cmpd="sng" algn="ctr">
              <a:solidFill>
                <a:srgbClr val="F79646"/>
              </a:solidFill>
              <a:prstDash val="solid"/>
            </a:ln>
            <a:effectLst>
              <a:outerShdw dist="114300" dir="8100000" algn="tr" rotWithShape="0">
                <a:prstClr val="black">
                  <a:alpha val="13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632227" y="1076037"/>
              <a:ext cx="2201075" cy="2201075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152400" dist="203200" dir="13500000">
                <a:srgbClr val="F79646">
                  <a:lumMod val="50000"/>
                </a:srgbClr>
              </a:inn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V="1">
              <a:off x="1973761" y="2176575"/>
              <a:ext cx="1518008" cy="244314"/>
            </a:xfrm>
            <a:prstGeom prst="line">
              <a:avLst/>
            </a:prstGeom>
            <a:noFill/>
            <a:ln w="5715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sp>
          <p:nvSpPr>
            <p:cNvPr id="19" name="矩形 18"/>
            <p:cNvSpPr/>
            <p:nvPr/>
          </p:nvSpPr>
          <p:spPr>
            <a:xfrm rot="21090047">
              <a:off x="2005331" y="2291746"/>
              <a:ext cx="1595967" cy="504055"/>
            </a:xfrm>
            <a:prstGeom prst="rect">
              <a:avLst/>
            </a:prstGeom>
            <a:solidFill>
              <a:srgbClr val="FFFFFF">
                <a:alpha val="67843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238430" y="1621748"/>
            <a:ext cx="2388835" cy="2388832"/>
            <a:chOff x="1480341" y="877841"/>
            <a:chExt cx="2504849" cy="2504849"/>
          </a:xfrm>
        </p:grpSpPr>
        <p:sp>
          <p:nvSpPr>
            <p:cNvPr id="21" name="泪滴形 20"/>
            <p:cNvSpPr/>
            <p:nvPr/>
          </p:nvSpPr>
          <p:spPr>
            <a:xfrm rot="8297680">
              <a:off x="1480341" y="877841"/>
              <a:ext cx="2504849" cy="2504849"/>
            </a:xfrm>
            <a:prstGeom prst="teardrop">
              <a:avLst>
                <a:gd name="adj" fmla="val 118789"/>
              </a:avLst>
            </a:prstGeom>
            <a:solidFill>
              <a:srgbClr val="4BACC6"/>
            </a:solidFill>
            <a:ln w="25400" cap="flat" cmpd="sng" algn="ctr">
              <a:solidFill>
                <a:srgbClr val="4BACC6"/>
              </a:solidFill>
              <a:prstDash val="solid"/>
            </a:ln>
            <a:effectLst>
              <a:outerShdw dist="114300" dir="8100000" algn="tr" rotWithShape="0">
                <a:prstClr val="black">
                  <a:alpha val="13000"/>
                </a:prstClr>
              </a:out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632228" y="1029726"/>
              <a:ext cx="2201074" cy="2201074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152400" dist="203200" dir="13500000">
                <a:srgbClr val="4BACC6">
                  <a:lumMod val="50000"/>
                </a:srgbClr>
              </a:innerShdw>
            </a:effectLst>
          </p:spPr>
          <p:txBody>
            <a:bodyPr rtlCol="0" anchor="ctr"/>
            <a:lstStyle/>
            <a:p>
              <a:pPr algn="ctr" defTabSz="913765"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 flipV="1">
              <a:off x="1973761" y="2176575"/>
              <a:ext cx="1518008" cy="244314"/>
            </a:xfrm>
            <a:prstGeom prst="line">
              <a:avLst/>
            </a:prstGeom>
            <a:noFill/>
            <a:ln w="5715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sp>
          <p:nvSpPr>
            <p:cNvPr id="24" name="矩形 23"/>
            <p:cNvSpPr/>
            <p:nvPr/>
          </p:nvSpPr>
          <p:spPr>
            <a:xfrm rot="21090047">
              <a:off x="2005331" y="2291746"/>
              <a:ext cx="1595967" cy="504055"/>
            </a:xfrm>
            <a:prstGeom prst="rect">
              <a:avLst/>
            </a:prstGeom>
            <a:solidFill>
              <a:srgbClr val="FFFFFF">
                <a:alpha val="67843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</p:grpSp>
      <p:sp>
        <p:nvSpPr>
          <p:cNvPr id="41" name="文本框 29"/>
          <p:cNvSpPr txBox="1">
            <a:spLocks noChangeArrowheads="1"/>
          </p:cNvSpPr>
          <p:nvPr/>
        </p:nvSpPr>
        <p:spPr bwMode="auto">
          <a:xfrm>
            <a:off x="2777974" y="2585389"/>
            <a:ext cx="14020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 dirty="0">
                <a:solidFill>
                  <a:srgbClr val="0099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没有全文</a:t>
            </a:r>
            <a:endParaRPr lang="zh-CN" altLang="en-US" sz="2400" b="1" dirty="0">
              <a:solidFill>
                <a:srgbClr val="0099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29"/>
          <p:cNvSpPr txBox="1">
            <a:spLocks noChangeArrowheads="1"/>
          </p:cNvSpPr>
          <p:nvPr/>
        </p:nvSpPr>
        <p:spPr bwMode="auto">
          <a:xfrm>
            <a:off x="7908759" y="2621694"/>
            <a:ext cx="14020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2400" b="1" dirty="0">
                <a:solidFill>
                  <a:srgbClr val="E271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文献传递</a:t>
            </a:r>
            <a:endParaRPr lang="zh-CN" altLang="en-US" sz="2400" b="1" dirty="0">
              <a:solidFill>
                <a:srgbClr val="E271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601964" y="2592661"/>
            <a:ext cx="828118" cy="6451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9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49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49"/>
                            </p:stCondLst>
                            <p:childTnLst>
                              <p:par>
                                <p:cTn id="3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5" grpId="0"/>
      <p:bldP spid="4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6644" y="1125344"/>
            <a:ext cx="8846885" cy="55443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961164" y="188325"/>
            <a:ext cx="473143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600" dirty="0"/>
              <a:t>文献传递</a:t>
            </a:r>
            <a:endParaRPr lang="zh-CN" altLang="zh-CN" sz="3600" dirty="0"/>
          </a:p>
        </p:txBody>
      </p:sp>
      <p:grpSp>
        <p:nvGrpSpPr>
          <p:cNvPr id="7" name="组合 6"/>
          <p:cNvGrpSpPr/>
          <p:nvPr/>
        </p:nvGrpSpPr>
        <p:grpSpPr>
          <a:xfrm>
            <a:off x="3791" y="232616"/>
            <a:ext cx="758751" cy="693080"/>
            <a:chOff x="0" y="532828"/>
            <a:chExt cx="759125" cy="568897"/>
          </a:xfrm>
        </p:grpSpPr>
        <p:sp>
          <p:nvSpPr>
            <p:cNvPr id="8" name="矩形 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791" y="922615"/>
            <a:ext cx="12184419" cy="45696"/>
            <a:chOff x="0" y="532828"/>
            <a:chExt cx="759125" cy="568897"/>
          </a:xfrm>
        </p:grpSpPr>
        <p:sp>
          <p:nvSpPr>
            <p:cNvPr id="13" name="矩形 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圆角矩形 6"/>
          <p:cNvSpPr/>
          <p:nvPr/>
        </p:nvSpPr>
        <p:spPr>
          <a:xfrm>
            <a:off x="9047559" y="2637118"/>
            <a:ext cx="1071022" cy="260198"/>
          </a:xfrm>
          <a:prstGeom prst="roundRect">
            <a:avLst/>
          </a:prstGeom>
          <a:solidFill>
            <a:schemeClr val="accent6">
              <a:lumMod val="75000"/>
              <a:alpha val="45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987" tIns="47993" rIns="95987" bIns="47993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961164" y="188325"/>
            <a:ext cx="473143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600" dirty="0"/>
              <a:t>文献传递</a:t>
            </a:r>
            <a:endParaRPr lang="zh-CN" altLang="zh-CN" sz="3600" dirty="0"/>
          </a:p>
        </p:txBody>
      </p:sp>
      <p:grpSp>
        <p:nvGrpSpPr>
          <p:cNvPr id="7" name="组合 6"/>
          <p:cNvGrpSpPr/>
          <p:nvPr/>
        </p:nvGrpSpPr>
        <p:grpSpPr>
          <a:xfrm>
            <a:off x="3791" y="232616"/>
            <a:ext cx="758751" cy="693080"/>
            <a:chOff x="0" y="532828"/>
            <a:chExt cx="759125" cy="568897"/>
          </a:xfrm>
        </p:grpSpPr>
        <p:sp>
          <p:nvSpPr>
            <p:cNvPr id="8" name="矩形 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791" y="922615"/>
            <a:ext cx="12184419" cy="45696"/>
            <a:chOff x="0" y="532828"/>
            <a:chExt cx="759125" cy="568897"/>
          </a:xfrm>
        </p:grpSpPr>
        <p:sp>
          <p:nvSpPr>
            <p:cNvPr id="13" name="矩形 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6561" y="989605"/>
            <a:ext cx="6458875" cy="68562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961164" y="188325"/>
            <a:ext cx="473143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600" dirty="0"/>
              <a:t>文献传递</a:t>
            </a:r>
            <a:endParaRPr lang="zh-CN" altLang="zh-CN" sz="3600" dirty="0"/>
          </a:p>
        </p:txBody>
      </p:sp>
      <p:grpSp>
        <p:nvGrpSpPr>
          <p:cNvPr id="7" name="组合 6"/>
          <p:cNvGrpSpPr/>
          <p:nvPr/>
        </p:nvGrpSpPr>
        <p:grpSpPr>
          <a:xfrm>
            <a:off x="3791" y="232616"/>
            <a:ext cx="758751" cy="693080"/>
            <a:chOff x="0" y="532828"/>
            <a:chExt cx="759125" cy="568897"/>
          </a:xfrm>
        </p:grpSpPr>
        <p:sp>
          <p:nvSpPr>
            <p:cNvPr id="8" name="矩形 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791" y="922615"/>
            <a:ext cx="12184419" cy="45696"/>
            <a:chOff x="0" y="532828"/>
            <a:chExt cx="759125" cy="568897"/>
          </a:xfrm>
        </p:grpSpPr>
        <p:sp>
          <p:nvSpPr>
            <p:cNvPr id="13" name="矩形 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8322" y="1491982"/>
            <a:ext cx="7340945" cy="36561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432" y="2637118"/>
            <a:ext cx="8731059" cy="37323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961164" y="188325"/>
            <a:ext cx="473143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600" dirty="0"/>
              <a:t>文献传递</a:t>
            </a:r>
            <a:endParaRPr lang="zh-CN" altLang="zh-CN" sz="3600" dirty="0"/>
          </a:p>
        </p:txBody>
      </p:sp>
      <p:grpSp>
        <p:nvGrpSpPr>
          <p:cNvPr id="7" name="组合 6"/>
          <p:cNvGrpSpPr/>
          <p:nvPr/>
        </p:nvGrpSpPr>
        <p:grpSpPr>
          <a:xfrm>
            <a:off x="3791" y="232616"/>
            <a:ext cx="758751" cy="693080"/>
            <a:chOff x="0" y="532828"/>
            <a:chExt cx="759125" cy="568897"/>
          </a:xfrm>
        </p:grpSpPr>
        <p:sp>
          <p:nvSpPr>
            <p:cNvPr id="8" name="矩形 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791" y="922615"/>
            <a:ext cx="12184419" cy="45696"/>
            <a:chOff x="0" y="532828"/>
            <a:chExt cx="759125" cy="568897"/>
          </a:xfrm>
        </p:grpSpPr>
        <p:sp>
          <p:nvSpPr>
            <p:cNvPr id="13" name="矩形 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00462" y="968311"/>
            <a:ext cx="6132266" cy="68562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"/>
          <p:cNvSpPr txBox="1"/>
          <p:nvPr/>
        </p:nvSpPr>
        <p:spPr>
          <a:xfrm>
            <a:off x="961164" y="188325"/>
            <a:ext cx="62435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600" dirty="0"/>
              <a:t>文献传递的限制</a:t>
            </a:r>
            <a:endParaRPr lang="zh-CN" altLang="zh-CN" sz="3600" dirty="0"/>
          </a:p>
        </p:txBody>
      </p:sp>
      <p:grpSp>
        <p:nvGrpSpPr>
          <p:cNvPr id="3" name="组合 2"/>
          <p:cNvGrpSpPr/>
          <p:nvPr/>
        </p:nvGrpSpPr>
        <p:grpSpPr>
          <a:xfrm>
            <a:off x="3791" y="232616"/>
            <a:ext cx="758751" cy="693080"/>
            <a:chOff x="0" y="532828"/>
            <a:chExt cx="759125" cy="568897"/>
          </a:xfrm>
        </p:grpSpPr>
        <p:sp>
          <p:nvSpPr>
            <p:cNvPr id="4" name="矩形 3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791" y="922615"/>
            <a:ext cx="12184419" cy="45696"/>
            <a:chOff x="0" y="532828"/>
            <a:chExt cx="759125" cy="568897"/>
          </a:xfrm>
        </p:grpSpPr>
        <p:sp>
          <p:nvSpPr>
            <p:cNvPr id="9" name="矩形 8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2100596" y="2442159"/>
            <a:ext cx="7990807" cy="3046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单次不超过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页（与图书页码也有关）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每周传递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20%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，如果想要全文，建议提库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61164" y="188325"/>
            <a:ext cx="473143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600" dirty="0"/>
              <a:t>文献互助</a:t>
            </a:r>
            <a:endParaRPr lang="zh-CN" altLang="zh-CN" sz="3600" dirty="0"/>
          </a:p>
        </p:txBody>
      </p:sp>
      <p:grpSp>
        <p:nvGrpSpPr>
          <p:cNvPr id="3" name="组合 2"/>
          <p:cNvGrpSpPr/>
          <p:nvPr/>
        </p:nvGrpSpPr>
        <p:grpSpPr>
          <a:xfrm>
            <a:off x="3791" y="232616"/>
            <a:ext cx="758751" cy="693080"/>
            <a:chOff x="0" y="532828"/>
            <a:chExt cx="759125" cy="568897"/>
          </a:xfrm>
        </p:grpSpPr>
        <p:sp>
          <p:nvSpPr>
            <p:cNvPr id="4" name="矩形 3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791" y="922615"/>
            <a:ext cx="12184419" cy="45696"/>
            <a:chOff x="0" y="532828"/>
            <a:chExt cx="759125" cy="568897"/>
          </a:xfrm>
        </p:grpSpPr>
        <p:sp>
          <p:nvSpPr>
            <p:cNvPr id="9" name="矩形 8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128" y="1056588"/>
            <a:ext cx="10931174" cy="465742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882" y="1774848"/>
            <a:ext cx="8507222" cy="489482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766" y="1185218"/>
            <a:ext cx="9759667" cy="5504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61164" y="188325"/>
            <a:ext cx="473143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600" dirty="0"/>
              <a:t>图书荐购</a:t>
            </a:r>
            <a:endParaRPr lang="zh-CN" altLang="zh-CN" sz="3600" dirty="0"/>
          </a:p>
        </p:txBody>
      </p:sp>
      <p:grpSp>
        <p:nvGrpSpPr>
          <p:cNvPr id="3" name="组合 2"/>
          <p:cNvGrpSpPr/>
          <p:nvPr/>
        </p:nvGrpSpPr>
        <p:grpSpPr>
          <a:xfrm>
            <a:off x="3791" y="232616"/>
            <a:ext cx="758751" cy="693080"/>
            <a:chOff x="0" y="532828"/>
            <a:chExt cx="759125" cy="568897"/>
          </a:xfrm>
        </p:grpSpPr>
        <p:sp>
          <p:nvSpPr>
            <p:cNvPr id="4" name="矩形 3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791" y="922615"/>
            <a:ext cx="12184419" cy="45696"/>
            <a:chOff x="0" y="532828"/>
            <a:chExt cx="759125" cy="568897"/>
          </a:xfrm>
        </p:grpSpPr>
        <p:sp>
          <p:nvSpPr>
            <p:cNvPr id="9" name="矩形 8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2465" y="1387008"/>
            <a:ext cx="9236830" cy="446333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9" y="2052911"/>
            <a:ext cx="10672120" cy="4590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099012" y="2146566"/>
            <a:ext cx="5806928" cy="13677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前言"/>
          <p:cNvSpPr>
            <a:spLocks noChangeArrowheads="1"/>
          </p:cNvSpPr>
          <p:nvPr/>
        </p:nvSpPr>
        <p:spPr bwMode="auto">
          <a:xfrm>
            <a:off x="356086" y="965553"/>
            <a:ext cx="3710940" cy="73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80" tIns="60940" rIns="121880" bIns="6094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4000" b="1" dirty="0"/>
              <a:t>读秀</a:t>
            </a:r>
            <a:r>
              <a:rPr lang="zh-CN" altLang="en-US" sz="3600" b="1" dirty="0"/>
              <a:t> </a:t>
            </a:r>
            <a:r>
              <a:rPr lang="en-US" altLang="zh-CN" sz="3600" b="1" dirty="0"/>
              <a:t>/</a:t>
            </a:r>
            <a:r>
              <a:rPr lang="zh-CN" altLang="en-US" sz="3600" b="1" dirty="0"/>
              <a:t>  </a:t>
            </a:r>
            <a:r>
              <a:rPr lang="zh-CN" altLang="en-US" sz="3600" dirty="0">
                <a:latin typeface="Impact MT Std" pitchFamily="34" charset="0"/>
              </a:rPr>
              <a:t>数据情况</a:t>
            </a:r>
            <a:endParaRPr lang="zh-CN" altLang="en-US" sz="3600" dirty="0">
              <a:latin typeface="Impact MT Std" pitchFamily="34" charset="0"/>
              <a:sym typeface="Impact" panose="020B0806030902050204" pitchFamily="34" charset="0"/>
            </a:endParaRPr>
          </a:p>
        </p:txBody>
      </p:sp>
      <p:sp>
        <p:nvSpPr>
          <p:cNvPr id="7" name="TextBox 504"/>
          <p:cNvSpPr txBox="1"/>
          <p:nvPr/>
        </p:nvSpPr>
        <p:spPr>
          <a:xfrm>
            <a:off x="4099011" y="2232527"/>
            <a:ext cx="5633638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285750" lvl="1"/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读秀学术搜索是由海量图书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资源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组成的庞大的知识系统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读秀现收录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620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种中文图书题录信息，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可以对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315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种中文图书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进行文献传递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，可搜索的信息量超过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6.7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页。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2"/>
          <p:cNvGrpSpPr/>
          <p:nvPr/>
        </p:nvGrpSpPr>
        <p:grpSpPr>
          <a:xfrm>
            <a:off x="0" y="2765144"/>
            <a:ext cx="12193098" cy="4091963"/>
            <a:chOff x="0" y="2046514"/>
            <a:chExt cx="12196273" cy="4814157"/>
          </a:xfrm>
          <a:solidFill>
            <a:srgbClr val="66BFBC"/>
          </a:solidFill>
        </p:grpSpPr>
        <p:sp>
          <p:nvSpPr>
            <p:cNvPr id="15" name="MH_Other_8"/>
            <p:cNvSpPr/>
            <p:nvPr>
              <p:custDataLst>
                <p:tags r:id="rId1"/>
              </p:custDataLst>
            </p:nvPr>
          </p:nvSpPr>
          <p:spPr>
            <a:xfrm>
              <a:off x="0" y="2046514"/>
              <a:ext cx="12196273" cy="4814157"/>
            </a:xfrm>
            <a:custGeom>
              <a:avLst/>
              <a:gdLst>
                <a:gd name="connsiteX0" fmla="*/ 0 w 7586540"/>
                <a:gd name="connsiteY0" fmla="*/ 0 h 2781300"/>
                <a:gd name="connsiteX1" fmla="*/ 7586540 w 7586540"/>
                <a:gd name="connsiteY1" fmla="*/ 2316241 h 2781300"/>
                <a:gd name="connsiteX2" fmla="*/ 7586540 w 7586540"/>
                <a:gd name="connsiteY2" fmla="*/ 2781300 h 2781300"/>
                <a:gd name="connsiteX3" fmla="*/ 7114242 w 7586540"/>
                <a:gd name="connsiteY3" fmla="*/ 2781300 h 2781300"/>
                <a:gd name="connsiteX4" fmla="*/ 0 w 7586540"/>
                <a:gd name="connsiteY4" fmla="*/ 19415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6540" h="2781300">
                  <a:moveTo>
                    <a:pt x="0" y="0"/>
                  </a:moveTo>
                  <a:lnTo>
                    <a:pt x="7586540" y="2316241"/>
                  </a:lnTo>
                  <a:lnTo>
                    <a:pt x="7586540" y="2781300"/>
                  </a:lnTo>
                  <a:lnTo>
                    <a:pt x="7114242" y="2781300"/>
                  </a:lnTo>
                  <a:lnTo>
                    <a:pt x="0" y="194150"/>
                  </a:lnTo>
                  <a:close/>
                </a:path>
              </a:pathLst>
            </a:custGeom>
            <a:grp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900" dirty="0">
                <a:solidFill>
                  <a:srgbClr val="4D4D4D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4" name="MH_Other_9"/>
            <p:cNvSpPr/>
            <p:nvPr>
              <p:custDataLst>
                <p:tags r:id="rId2"/>
              </p:custDataLst>
            </p:nvPr>
          </p:nvSpPr>
          <p:spPr>
            <a:xfrm>
              <a:off x="0" y="2368728"/>
              <a:ext cx="11484429" cy="4491943"/>
            </a:xfrm>
            <a:custGeom>
              <a:avLst/>
              <a:gdLst>
                <a:gd name="connsiteX0" fmla="*/ 0 w 7148751"/>
                <a:gd name="connsiteY0" fmla="*/ 0 h 2605232"/>
                <a:gd name="connsiteX1" fmla="*/ 7148751 w 7148751"/>
                <a:gd name="connsiteY1" fmla="*/ 2605232 h 2605232"/>
                <a:gd name="connsiteX2" fmla="*/ 4765013 w 7148751"/>
                <a:gd name="connsiteY2" fmla="*/ 2605232 h 2605232"/>
                <a:gd name="connsiteX3" fmla="*/ 0 w 7148751"/>
                <a:gd name="connsiteY3" fmla="*/ 363838 h 2605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48751" h="2605232">
                  <a:moveTo>
                    <a:pt x="0" y="0"/>
                  </a:moveTo>
                  <a:lnTo>
                    <a:pt x="7148751" y="2605232"/>
                  </a:lnTo>
                  <a:lnTo>
                    <a:pt x="4765013" y="2605232"/>
                  </a:lnTo>
                  <a:lnTo>
                    <a:pt x="0" y="363838"/>
                  </a:lnTo>
                  <a:close/>
                </a:path>
              </a:pathLst>
            </a:custGeom>
            <a:solidFill>
              <a:srgbClr val="66BF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1350" b="1" dirty="0">
                <a:latin typeface="Impact" panose="020B0806030902050204" pitchFamily="34" charset="0"/>
              </a:endParaRPr>
            </a:p>
          </p:txBody>
        </p:sp>
      </p:grpSp>
      <p:sp>
        <p:nvSpPr>
          <p:cNvPr id="25" name="TextBox 22"/>
          <p:cNvSpPr txBox="1"/>
          <p:nvPr/>
        </p:nvSpPr>
        <p:spPr>
          <a:xfrm rot="1044397">
            <a:off x="461594" y="3473354"/>
            <a:ext cx="2001441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zh-CN" sz="2400" b="1" dirty="0">
                <a:solidFill>
                  <a:schemeClr val="bg1"/>
                </a:solidFill>
              </a:rPr>
              <a:t>2007</a:t>
            </a:r>
            <a:r>
              <a:rPr lang="zh-CN" altLang="en-US" sz="2400" b="1" dirty="0">
                <a:solidFill>
                  <a:schemeClr val="bg1"/>
                </a:solidFill>
              </a:rPr>
              <a:t>年</a:t>
            </a:r>
            <a:endParaRPr lang="en-US" altLang="zh-CN" sz="2400" b="1" dirty="0">
              <a:solidFill>
                <a:schemeClr val="bg1"/>
              </a:solidFill>
            </a:endParaRPr>
          </a:p>
        </p:txBody>
      </p:sp>
      <p:sp>
        <p:nvSpPr>
          <p:cNvPr id="26" name="TextBox 22"/>
          <p:cNvSpPr txBox="1"/>
          <p:nvPr/>
        </p:nvSpPr>
        <p:spPr>
          <a:xfrm rot="1044397">
            <a:off x="6489929" y="5515971"/>
            <a:ext cx="2510769" cy="615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4000" b="1" dirty="0">
                <a:solidFill>
                  <a:schemeClr val="bg1"/>
                </a:solidFill>
              </a:rPr>
              <a:t>发展至今</a:t>
            </a:r>
            <a:endParaRPr lang="en-US" altLang="zh-CN" sz="4000" b="1" dirty="0">
              <a:solidFill>
                <a:schemeClr val="bg1"/>
              </a:solidFill>
            </a:endParaRPr>
          </a:p>
        </p:txBody>
      </p:sp>
      <p:sp>
        <p:nvSpPr>
          <p:cNvPr id="27" name="KSO_Shape"/>
          <p:cNvSpPr/>
          <p:nvPr/>
        </p:nvSpPr>
        <p:spPr>
          <a:xfrm rot="1136030">
            <a:off x="2200570" y="4168482"/>
            <a:ext cx="4287194" cy="986321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3791" y="232616"/>
            <a:ext cx="758751" cy="693080"/>
            <a:chOff x="0" y="532828"/>
            <a:chExt cx="759125" cy="568897"/>
          </a:xfrm>
        </p:grpSpPr>
        <p:sp>
          <p:nvSpPr>
            <p:cNvPr id="29" name="矩形 28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791" y="922615"/>
            <a:ext cx="12184419" cy="45696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矩形 22"/>
          <p:cNvSpPr/>
          <p:nvPr/>
        </p:nvSpPr>
        <p:spPr>
          <a:xfrm>
            <a:off x="2000440" y="3562817"/>
            <a:ext cx="3022673" cy="1283359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778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4649795" y="3562818"/>
            <a:ext cx="1452536" cy="1283358"/>
            <a:chOff x="4648290" y="3563678"/>
            <a:chExt cx="1453250" cy="1283989"/>
          </a:xfrm>
        </p:grpSpPr>
        <p:sp>
          <p:nvSpPr>
            <p:cNvPr id="25" name="Freeform 23"/>
            <p:cNvSpPr/>
            <p:nvPr/>
          </p:nvSpPr>
          <p:spPr bwMode="auto">
            <a:xfrm>
              <a:off x="4794469" y="3702165"/>
              <a:ext cx="1160891" cy="1005307"/>
            </a:xfrm>
            <a:custGeom>
              <a:avLst/>
              <a:gdLst>
                <a:gd name="T0" fmla="*/ 170 w 679"/>
                <a:gd name="T1" fmla="*/ 588 h 588"/>
                <a:gd name="T2" fmla="*/ 0 w 679"/>
                <a:gd name="T3" fmla="*/ 294 h 588"/>
                <a:gd name="T4" fmla="*/ 170 w 679"/>
                <a:gd name="T5" fmla="*/ 0 h 588"/>
                <a:gd name="T6" fmla="*/ 509 w 679"/>
                <a:gd name="T7" fmla="*/ 0 h 588"/>
                <a:gd name="T8" fmla="*/ 679 w 679"/>
                <a:gd name="T9" fmla="*/ 294 h 588"/>
                <a:gd name="T10" fmla="*/ 509 w 679"/>
                <a:gd name="T11" fmla="*/ 588 h 588"/>
                <a:gd name="T12" fmla="*/ 170 w 679"/>
                <a:gd name="T13" fmla="*/ 588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9" h="588">
                  <a:moveTo>
                    <a:pt x="170" y="588"/>
                  </a:moveTo>
                  <a:lnTo>
                    <a:pt x="0" y="294"/>
                  </a:lnTo>
                  <a:lnTo>
                    <a:pt x="170" y="0"/>
                  </a:lnTo>
                  <a:lnTo>
                    <a:pt x="509" y="0"/>
                  </a:lnTo>
                  <a:lnTo>
                    <a:pt x="679" y="294"/>
                  </a:lnTo>
                  <a:lnTo>
                    <a:pt x="509" y="588"/>
                  </a:lnTo>
                  <a:lnTo>
                    <a:pt x="170" y="588"/>
                  </a:lnTo>
                  <a:close/>
                </a:path>
              </a:pathLst>
            </a:custGeom>
            <a:solidFill>
              <a:srgbClr val="FFFFFF"/>
            </a:solidFill>
            <a:ln w="14288" cap="flat">
              <a:noFill/>
              <a:prstDash val="solid"/>
              <a:miter lim="800000"/>
            </a:ln>
          </p:spPr>
          <p:txBody>
            <a:bodyPr vert="horz" wrap="square" lIns="91395" tIns="45697" rIns="91395" bIns="45697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6"/>
            <p:cNvSpPr>
              <a:spLocks noEditPoints="1"/>
            </p:cNvSpPr>
            <p:nvPr/>
          </p:nvSpPr>
          <p:spPr bwMode="auto">
            <a:xfrm>
              <a:off x="4648290" y="3563678"/>
              <a:ext cx="1453250" cy="1283989"/>
            </a:xfrm>
            <a:custGeom>
              <a:avLst/>
              <a:gdLst>
                <a:gd name="T0" fmla="*/ 353 w 357"/>
                <a:gd name="T1" fmla="*/ 143 h 315"/>
                <a:gd name="T2" fmla="*/ 278 w 357"/>
                <a:gd name="T3" fmla="*/ 14 h 315"/>
                <a:gd name="T4" fmla="*/ 253 w 357"/>
                <a:gd name="T5" fmla="*/ 0 h 315"/>
                <a:gd name="T6" fmla="*/ 104 w 357"/>
                <a:gd name="T7" fmla="*/ 0 h 315"/>
                <a:gd name="T8" fmla="*/ 79 w 357"/>
                <a:gd name="T9" fmla="*/ 14 h 315"/>
                <a:gd name="T10" fmla="*/ 5 w 357"/>
                <a:gd name="T11" fmla="*/ 143 h 315"/>
                <a:gd name="T12" fmla="*/ 5 w 357"/>
                <a:gd name="T13" fmla="*/ 172 h 315"/>
                <a:gd name="T14" fmla="*/ 79 w 357"/>
                <a:gd name="T15" fmla="*/ 301 h 315"/>
                <a:gd name="T16" fmla="*/ 104 w 357"/>
                <a:gd name="T17" fmla="*/ 315 h 315"/>
                <a:gd name="T18" fmla="*/ 253 w 357"/>
                <a:gd name="T19" fmla="*/ 315 h 315"/>
                <a:gd name="T20" fmla="*/ 278 w 357"/>
                <a:gd name="T21" fmla="*/ 301 h 315"/>
                <a:gd name="T22" fmla="*/ 353 w 357"/>
                <a:gd name="T23" fmla="*/ 172 h 315"/>
                <a:gd name="T24" fmla="*/ 353 w 357"/>
                <a:gd name="T25" fmla="*/ 143 h 315"/>
                <a:gd name="T26" fmla="*/ 284 w 357"/>
                <a:gd name="T27" fmla="*/ 172 h 315"/>
                <a:gd name="T28" fmla="*/ 244 w 357"/>
                <a:gd name="T29" fmla="*/ 241 h 315"/>
                <a:gd name="T30" fmla="*/ 218 w 357"/>
                <a:gd name="T31" fmla="*/ 256 h 315"/>
                <a:gd name="T32" fmla="*/ 139 w 357"/>
                <a:gd name="T33" fmla="*/ 256 h 315"/>
                <a:gd name="T34" fmla="*/ 113 w 357"/>
                <a:gd name="T35" fmla="*/ 241 h 315"/>
                <a:gd name="T36" fmla="*/ 74 w 357"/>
                <a:gd name="T37" fmla="*/ 172 h 315"/>
                <a:gd name="T38" fmla="*/ 74 w 357"/>
                <a:gd name="T39" fmla="*/ 143 h 315"/>
                <a:gd name="T40" fmla="*/ 113 w 357"/>
                <a:gd name="T41" fmla="*/ 74 h 315"/>
                <a:gd name="T42" fmla="*/ 139 w 357"/>
                <a:gd name="T43" fmla="*/ 59 h 315"/>
                <a:gd name="T44" fmla="*/ 218 w 357"/>
                <a:gd name="T45" fmla="*/ 59 h 315"/>
                <a:gd name="T46" fmla="*/ 244 w 357"/>
                <a:gd name="T47" fmla="*/ 74 h 315"/>
                <a:gd name="T48" fmla="*/ 284 w 357"/>
                <a:gd name="T49" fmla="*/ 143 h 315"/>
                <a:gd name="T50" fmla="*/ 284 w 357"/>
                <a:gd name="T51" fmla="*/ 172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57" h="315">
                  <a:moveTo>
                    <a:pt x="353" y="143"/>
                  </a:moveTo>
                  <a:cubicBezTo>
                    <a:pt x="278" y="14"/>
                    <a:pt x="278" y="14"/>
                    <a:pt x="278" y="14"/>
                  </a:cubicBezTo>
                  <a:cubicBezTo>
                    <a:pt x="273" y="6"/>
                    <a:pt x="262" y="0"/>
                    <a:pt x="253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5"/>
                    <a:pt x="104" y="315"/>
                  </a:cubicBezTo>
                  <a:cubicBezTo>
                    <a:pt x="253" y="315"/>
                    <a:pt x="253" y="315"/>
                    <a:pt x="253" y="315"/>
                  </a:cubicBezTo>
                  <a:cubicBezTo>
                    <a:pt x="262" y="315"/>
                    <a:pt x="273" y="309"/>
                    <a:pt x="278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7" y="164"/>
                    <a:pt x="357" y="151"/>
                    <a:pt x="353" y="143"/>
                  </a:cubicBezTo>
                  <a:moveTo>
                    <a:pt x="284" y="172"/>
                  </a:moveTo>
                  <a:cubicBezTo>
                    <a:pt x="244" y="241"/>
                    <a:pt x="244" y="241"/>
                    <a:pt x="244" y="241"/>
                  </a:cubicBezTo>
                  <a:cubicBezTo>
                    <a:pt x="239" y="249"/>
                    <a:pt x="228" y="256"/>
                    <a:pt x="218" y="256"/>
                  </a:cubicBezTo>
                  <a:cubicBezTo>
                    <a:pt x="139" y="256"/>
                    <a:pt x="139" y="256"/>
                    <a:pt x="139" y="256"/>
                  </a:cubicBezTo>
                  <a:cubicBezTo>
                    <a:pt x="129" y="256"/>
                    <a:pt x="118" y="249"/>
                    <a:pt x="113" y="241"/>
                  </a:cubicBezTo>
                  <a:cubicBezTo>
                    <a:pt x="74" y="172"/>
                    <a:pt x="74" y="172"/>
                    <a:pt x="74" y="172"/>
                  </a:cubicBezTo>
                  <a:cubicBezTo>
                    <a:pt x="69" y="164"/>
                    <a:pt x="69" y="151"/>
                    <a:pt x="74" y="143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8" y="66"/>
                    <a:pt x="129" y="59"/>
                    <a:pt x="139" y="59"/>
                  </a:cubicBezTo>
                  <a:cubicBezTo>
                    <a:pt x="218" y="59"/>
                    <a:pt x="218" y="59"/>
                    <a:pt x="218" y="59"/>
                  </a:cubicBezTo>
                  <a:cubicBezTo>
                    <a:pt x="228" y="59"/>
                    <a:pt x="239" y="66"/>
                    <a:pt x="244" y="74"/>
                  </a:cubicBezTo>
                  <a:cubicBezTo>
                    <a:pt x="284" y="143"/>
                    <a:pt x="284" y="143"/>
                    <a:pt x="284" y="143"/>
                  </a:cubicBezTo>
                  <a:cubicBezTo>
                    <a:pt x="288" y="151"/>
                    <a:pt x="288" y="164"/>
                    <a:pt x="284" y="172"/>
                  </a:cubicBezTo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 w="34925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719024" y="1788018"/>
            <a:ext cx="3304089" cy="3826437"/>
            <a:chOff x="1716078" y="1788005"/>
            <a:chExt cx="3305714" cy="3828319"/>
          </a:xfrm>
        </p:grpSpPr>
        <p:sp>
          <p:nvSpPr>
            <p:cNvPr id="44" name="矩形 43"/>
            <p:cNvSpPr/>
            <p:nvPr/>
          </p:nvSpPr>
          <p:spPr>
            <a:xfrm>
              <a:off x="1997632" y="2279686"/>
              <a:ext cx="3024160" cy="12839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1778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5" name="图片 44"/>
            <p:cNvPicPr>
              <a:picLocks noChangeAspect="1"/>
            </p:cNvPicPr>
            <p:nvPr/>
          </p:nvPicPr>
          <p:blipFill rotWithShape="1">
            <a:blip r:embed="rId1" cstate="screen"/>
            <a:srcRect l="16010" t="71194" r="15480" b="14470"/>
            <a:stretch>
              <a:fillRect/>
            </a:stretch>
          </p:blipFill>
          <p:spPr>
            <a:xfrm rot="5400000" flipH="1" flipV="1">
              <a:off x="237499" y="3266584"/>
              <a:ext cx="3828319" cy="871161"/>
            </a:xfrm>
            <a:prstGeom prst="rect">
              <a:avLst/>
            </a:prstGeom>
          </p:spPr>
        </p:pic>
      </p:grpSp>
      <p:grpSp>
        <p:nvGrpSpPr>
          <p:cNvPr id="47" name="组合 46"/>
          <p:cNvGrpSpPr/>
          <p:nvPr/>
        </p:nvGrpSpPr>
        <p:grpSpPr>
          <a:xfrm>
            <a:off x="4649795" y="2279459"/>
            <a:ext cx="1452536" cy="1283358"/>
            <a:chOff x="4648290" y="2279687"/>
            <a:chExt cx="1453250" cy="1283989"/>
          </a:xfrm>
        </p:grpSpPr>
        <p:sp>
          <p:nvSpPr>
            <p:cNvPr id="48" name="Freeform 23"/>
            <p:cNvSpPr/>
            <p:nvPr/>
          </p:nvSpPr>
          <p:spPr bwMode="auto">
            <a:xfrm>
              <a:off x="4794469" y="2418174"/>
              <a:ext cx="1160891" cy="1005307"/>
            </a:xfrm>
            <a:custGeom>
              <a:avLst/>
              <a:gdLst>
                <a:gd name="T0" fmla="*/ 170 w 679"/>
                <a:gd name="T1" fmla="*/ 588 h 588"/>
                <a:gd name="T2" fmla="*/ 0 w 679"/>
                <a:gd name="T3" fmla="*/ 294 h 588"/>
                <a:gd name="T4" fmla="*/ 170 w 679"/>
                <a:gd name="T5" fmla="*/ 0 h 588"/>
                <a:gd name="T6" fmla="*/ 509 w 679"/>
                <a:gd name="T7" fmla="*/ 0 h 588"/>
                <a:gd name="T8" fmla="*/ 679 w 679"/>
                <a:gd name="T9" fmla="*/ 294 h 588"/>
                <a:gd name="T10" fmla="*/ 509 w 679"/>
                <a:gd name="T11" fmla="*/ 588 h 588"/>
                <a:gd name="T12" fmla="*/ 170 w 679"/>
                <a:gd name="T13" fmla="*/ 588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9" h="588">
                  <a:moveTo>
                    <a:pt x="170" y="588"/>
                  </a:moveTo>
                  <a:lnTo>
                    <a:pt x="0" y="294"/>
                  </a:lnTo>
                  <a:lnTo>
                    <a:pt x="170" y="0"/>
                  </a:lnTo>
                  <a:lnTo>
                    <a:pt x="509" y="0"/>
                  </a:lnTo>
                  <a:lnTo>
                    <a:pt x="679" y="294"/>
                  </a:lnTo>
                  <a:lnTo>
                    <a:pt x="509" y="588"/>
                  </a:lnTo>
                  <a:lnTo>
                    <a:pt x="170" y="588"/>
                  </a:lnTo>
                  <a:close/>
                </a:path>
              </a:pathLst>
            </a:custGeom>
            <a:solidFill>
              <a:srgbClr val="FFFFFF"/>
            </a:solidFill>
            <a:ln w="14288" cap="flat">
              <a:noFill/>
              <a:prstDash val="solid"/>
              <a:miter lim="800000"/>
            </a:ln>
          </p:spPr>
          <p:txBody>
            <a:bodyPr vert="horz" wrap="square" lIns="91395" tIns="45697" rIns="91395" bIns="45697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6"/>
            <p:cNvSpPr>
              <a:spLocks noEditPoints="1"/>
            </p:cNvSpPr>
            <p:nvPr/>
          </p:nvSpPr>
          <p:spPr bwMode="auto">
            <a:xfrm>
              <a:off x="4648290" y="2279687"/>
              <a:ext cx="1453250" cy="1283989"/>
            </a:xfrm>
            <a:custGeom>
              <a:avLst/>
              <a:gdLst>
                <a:gd name="T0" fmla="*/ 353 w 357"/>
                <a:gd name="T1" fmla="*/ 143 h 315"/>
                <a:gd name="T2" fmla="*/ 278 w 357"/>
                <a:gd name="T3" fmla="*/ 14 h 315"/>
                <a:gd name="T4" fmla="*/ 253 w 357"/>
                <a:gd name="T5" fmla="*/ 0 h 315"/>
                <a:gd name="T6" fmla="*/ 104 w 357"/>
                <a:gd name="T7" fmla="*/ 0 h 315"/>
                <a:gd name="T8" fmla="*/ 79 w 357"/>
                <a:gd name="T9" fmla="*/ 14 h 315"/>
                <a:gd name="T10" fmla="*/ 5 w 357"/>
                <a:gd name="T11" fmla="*/ 143 h 315"/>
                <a:gd name="T12" fmla="*/ 5 w 357"/>
                <a:gd name="T13" fmla="*/ 172 h 315"/>
                <a:gd name="T14" fmla="*/ 79 w 357"/>
                <a:gd name="T15" fmla="*/ 301 h 315"/>
                <a:gd name="T16" fmla="*/ 104 w 357"/>
                <a:gd name="T17" fmla="*/ 315 h 315"/>
                <a:gd name="T18" fmla="*/ 253 w 357"/>
                <a:gd name="T19" fmla="*/ 315 h 315"/>
                <a:gd name="T20" fmla="*/ 278 w 357"/>
                <a:gd name="T21" fmla="*/ 301 h 315"/>
                <a:gd name="T22" fmla="*/ 353 w 357"/>
                <a:gd name="T23" fmla="*/ 172 h 315"/>
                <a:gd name="T24" fmla="*/ 353 w 357"/>
                <a:gd name="T25" fmla="*/ 143 h 315"/>
                <a:gd name="T26" fmla="*/ 284 w 357"/>
                <a:gd name="T27" fmla="*/ 172 h 315"/>
                <a:gd name="T28" fmla="*/ 244 w 357"/>
                <a:gd name="T29" fmla="*/ 241 h 315"/>
                <a:gd name="T30" fmla="*/ 218 w 357"/>
                <a:gd name="T31" fmla="*/ 256 h 315"/>
                <a:gd name="T32" fmla="*/ 139 w 357"/>
                <a:gd name="T33" fmla="*/ 256 h 315"/>
                <a:gd name="T34" fmla="*/ 113 w 357"/>
                <a:gd name="T35" fmla="*/ 241 h 315"/>
                <a:gd name="T36" fmla="*/ 74 w 357"/>
                <a:gd name="T37" fmla="*/ 172 h 315"/>
                <a:gd name="T38" fmla="*/ 74 w 357"/>
                <a:gd name="T39" fmla="*/ 143 h 315"/>
                <a:gd name="T40" fmla="*/ 113 w 357"/>
                <a:gd name="T41" fmla="*/ 74 h 315"/>
                <a:gd name="T42" fmla="*/ 139 w 357"/>
                <a:gd name="T43" fmla="*/ 59 h 315"/>
                <a:gd name="T44" fmla="*/ 218 w 357"/>
                <a:gd name="T45" fmla="*/ 59 h 315"/>
                <a:gd name="T46" fmla="*/ 244 w 357"/>
                <a:gd name="T47" fmla="*/ 74 h 315"/>
                <a:gd name="T48" fmla="*/ 284 w 357"/>
                <a:gd name="T49" fmla="*/ 143 h 315"/>
                <a:gd name="T50" fmla="*/ 284 w 357"/>
                <a:gd name="T51" fmla="*/ 172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57" h="315">
                  <a:moveTo>
                    <a:pt x="353" y="143"/>
                  </a:moveTo>
                  <a:cubicBezTo>
                    <a:pt x="278" y="14"/>
                    <a:pt x="278" y="14"/>
                    <a:pt x="278" y="14"/>
                  </a:cubicBezTo>
                  <a:cubicBezTo>
                    <a:pt x="273" y="6"/>
                    <a:pt x="262" y="0"/>
                    <a:pt x="253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5"/>
                    <a:pt x="104" y="315"/>
                  </a:cubicBezTo>
                  <a:cubicBezTo>
                    <a:pt x="253" y="315"/>
                    <a:pt x="253" y="315"/>
                    <a:pt x="253" y="315"/>
                  </a:cubicBezTo>
                  <a:cubicBezTo>
                    <a:pt x="262" y="315"/>
                    <a:pt x="273" y="309"/>
                    <a:pt x="278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7" y="164"/>
                    <a:pt x="357" y="151"/>
                    <a:pt x="353" y="143"/>
                  </a:cubicBezTo>
                  <a:moveTo>
                    <a:pt x="284" y="172"/>
                  </a:moveTo>
                  <a:cubicBezTo>
                    <a:pt x="244" y="241"/>
                    <a:pt x="244" y="241"/>
                    <a:pt x="244" y="241"/>
                  </a:cubicBezTo>
                  <a:cubicBezTo>
                    <a:pt x="239" y="249"/>
                    <a:pt x="228" y="256"/>
                    <a:pt x="218" y="256"/>
                  </a:cubicBezTo>
                  <a:cubicBezTo>
                    <a:pt x="139" y="256"/>
                    <a:pt x="139" y="256"/>
                    <a:pt x="139" y="256"/>
                  </a:cubicBezTo>
                  <a:cubicBezTo>
                    <a:pt x="129" y="256"/>
                    <a:pt x="118" y="249"/>
                    <a:pt x="113" y="241"/>
                  </a:cubicBezTo>
                  <a:cubicBezTo>
                    <a:pt x="74" y="172"/>
                    <a:pt x="74" y="172"/>
                    <a:pt x="74" y="172"/>
                  </a:cubicBezTo>
                  <a:cubicBezTo>
                    <a:pt x="69" y="164"/>
                    <a:pt x="69" y="151"/>
                    <a:pt x="74" y="143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8" y="66"/>
                    <a:pt x="129" y="59"/>
                    <a:pt x="139" y="59"/>
                  </a:cubicBezTo>
                  <a:cubicBezTo>
                    <a:pt x="218" y="59"/>
                    <a:pt x="218" y="59"/>
                    <a:pt x="218" y="59"/>
                  </a:cubicBezTo>
                  <a:cubicBezTo>
                    <a:pt x="228" y="59"/>
                    <a:pt x="239" y="66"/>
                    <a:pt x="244" y="74"/>
                  </a:cubicBezTo>
                  <a:cubicBezTo>
                    <a:pt x="284" y="143"/>
                    <a:pt x="284" y="143"/>
                    <a:pt x="284" y="143"/>
                  </a:cubicBezTo>
                  <a:cubicBezTo>
                    <a:pt x="288" y="151"/>
                    <a:pt x="288" y="164"/>
                    <a:pt x="284" y="172"/>
                  </a:cubicBezTo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 w="34925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2222564" y="2720328"/>
            <a:ext cx="247608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一站式检索</a:t>
            </a:r>
            <a:endParaRPr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246424" y="3982611"/>
            <a:ext cx="247608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资源获取</a:t>
            </a:r>
            <a:endParaRPr lang="zh-CN" altLang="zh-CN" dirty="0"/>
          </a:p>
        </p:txBody>
      </p:sp>
      <p:sp>
        <p:nvSpPr>
          <p:cNvPr id="58" name="文本框 47"/>
          <p:cNvSpPr txBox="1"/>
          <p:nvPr/>
        </p:nvSpPr>
        <p:spPr>
          <a:xfrm>
            <a:off x="4990403" y="2567368"/>
            <a:ext cx="80899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4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文本框 48"/>
          <p:cNvSpPr txBox="1"/>
          <p:nvPr/>
        </p:nvSpPr>
        <p:spPr>
          <a:xfrm>
            <a:off x="4990402" y="3869966"/>
            <a:ext cx="80899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4000" b="1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文本框 5"/>
          <p:cNvSpPr txBox="1"/>
          <p:nvPr/>
        </p:nvSpPr>
        <p:spPr>
          <a:xfrm>
            <a:off x="865113" y="254599"/>
            <a:ext cx="430518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600" dirty="0"/>
              <a:t>读秀主要功能</a:t>
            </a:r>
            <a:endParaRPr lang="zh-CN" altLang="zh-CN" sz="3600" dirty="0"/>
          </a:p>
        </p:txBody>
      </p:sp>
      <p:grpSp>
        <p:nvGrpSpPr>
          <p:cNvPr id="27" name="组合 26"/>
          <p:cNvGrpSpPr/>
          <p:nvPr/>
        </p:nvGrpSpPr>
        <p:grpSpPr>
          <a:xfrm>
            <a:off x="6903905" y="2279458"/>
            <a:ext cx="3304089" cy="3826437"/>
            <a:chOff x="6903509" y="2279686"/>
            <a:chExt cx="3305714" cy="3828319"/>
          </a:xfrm>
        </p:grpSpPr>
        <p:sp>
          <p:nvSpPr>
            <p:cNvPr id="33" name="矩形 32"/>
            <p:cNvSpPr/>
            <p:nvPr/>
          </p:nvSpPr>
          <p:spPr>
            <a:xfrm flipH="1">
              <a:off x="6903509" y="2920827"/>
              <a:ext cx="3024160" cy="12839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1778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1" cstate="screen"/>
            <a:srcRect l="16010" t="71194" r="15480" b="14470"/>
            <a:stretch>
              <a:fillRect/>
            </a:stretch>
          </p:blipFill>
          <p:spPr>
            <a:xfrm rot="16200000" flipV="1">
              <a:off x="7859483" y="3758265"/>
              <a:ext cx="3828319" cy="871161"/>
            </a:xfrm>
            <a:prstGeom prst="rect">
              <a:avLst/>
            </a:prstGeom>
          </p:spPr>
        </p:pic>
      </p:grpSp>
      <p:grpSp>
        <p:nvGrpSpPr>
          <p:cNvPr id="41" name="组合 40"/>
          <p:cNvGrpSpPr/>
          <p:nvPr/>
        </p:nvGrpSpPr>
        <p:grpSpPr>
          <a:xfrm>
            <a:off x="5806250" y="2920284"/>
            <a:ext cx="1452536" cy="1283358"/>
            <a:chOff x="5805314" y="2920828"/>
            <a:chExt cx="1453250" cy="1283989"/>
          </a:xfrm>
        </p:grpSpPr>
        <p:sp>
          <p:nvSpPr>
            <p:cNvPr id="42" name="Freeform 23"/>
            <p:cNvSpPr/>
            <p:nvPr/>
          </p:nvSpPr>
          <p:spPr bwMode="auto">
            <a:xfrm flipH="1">
              <a:off x="5951495" y="3059315"/>
              <a:ext cx="1160891" cy="1005307"/>
            </a:xfrm>
            <a:custGeom>
              <a:avLst/>
              <a:gdLst>
                <a:gd name="T0" fmla="*/ 170 w 679"/>
                <a:gd name="T1" fmla="*/ 588 h 588"/>
                <a:gd name="T2" fmla="*/ 0 w 679"/>
                <a:gd name="T3" fmla="*/ 294 h 588"/>
                <a:gd name="T4" fmla="*/ 170 w 679"/>
                <a:gd name="T5" fmla="*/ 0 h 588"/>
                <a:gd name="T6" fmla="*/ 509 w 679"/>
                <a:gd name="T7" fmla="*/ 0 h 588"/>
                <a:gd name="T8" fmla="*/ 679 w 679"/>
                <a:gd name="T9" fmla="*/ 294 h 588"/>
                <a:gd name="T10" fmla="*/ 509 w 679"/>
                <a:gd name="T11" fmla="*/ 588 h 588"/>
                <a:gd name="T12" fmla="*/ 170 w 679"/>
                <a:gd name="T13" fmla="*/ 588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9" h="588">
                  <a:moveTo>
                    <a:pt x="170" y="588"/>
                  </a:moveTo>
                  <a:lnTo>
                    <a:pt x="0" y="294"/>
                  </a:lnTo>
                  <a:lnTo>
                    <a:pt x="170" y="0"/>
                  </a:lnTo>
                  <a:lnTo>
                    <a:pt x="509" y="0"/>
                  </a:lnTo>
                  <a:lnTo>
                    <a:pt x="679" y="294"/>
                  </a:lnTo>
                  <a:lnTo>
                    <a:pt x="509" y="588"/>
                  </a:lnTo>
                  <a:lnTo>
                    <a:pt x="170" y="588"/>
                  </a:lnTo>
                  <a:close/>
                </a:path>
              </a:pathLst>
            </a:custGeom>
            <a:solidFill>
              <a:srgbClr val="FFFFFF"/>
            </a:solidFill>
            <a:ln w="14288" cap="flat">
              <a:noFill/>
              <a:prstDash val="solid"/>
              <a:miter lim="800000"/>
            </a:ln>
          </p:spPr>
          <p:txBody>
            <a:bodyPr vert="horz" wrap="square" lIns="91395" tIns="45697" rIns="91395" bIns="45697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6"/>
            <p:cNvSpPr>
              <a:spLocks noEditPoints="1"/>
            </p:cNvSpPr>
            <p:nvPr/>
          </p:nvSpPr>
          <p:spPr bwMode="auto">
            <a:xfrm flipH="1">
              <a:off x="5805314" y="2920828"/>
              <a:ext cx="1453250" cy="1283989"/>
            </a:xfrm>
            <a:custGeom>
              <a:avLst/>
              <a:gdLst>
                <a:gd name="T0" fmla="*/ 353 w 357"/>
                <a:gd name="T1" fmla="*/ 143 h 315"/>
                <a:gd name="T2" fmla="*/ 278 w 357"/>
                <a:gd name="T3" fmla="*/ 14 h 315"/>
                <a:gd name="T4" fmla="*/ 253 w 357"/>
                <a:gd name="T5" fmla="*/ 0 h 315"/>
                <a:gd name="T6" fmla="*/ 104 w 357"/>
                <a:gd name="T7" fmla="*/ 0 h 315"/>
                <a:gd name="T8" fmla="*/ 79 w 357"/>
                <a:gd name="T9" fmla="*/ 14 h 315"/>
                <a:gd name="T10" fmla="*/ 5 w 357"/>
                <a:gd name="T11" fmla="*/ 143 h 315"/>
                <a:gd name="T12" fmla="*/ 5 w 357"/>
                <a:gd name="T13" fmla="*/ 172 h 315"/>
                <a:gd name="T14" fmla="*/ 79 w 357"/>
                <a:gd name="T15" fmla="*/ 301 h 315"/>
                <a:gd name="T16" fmla="*/ 104 w 357"/>
                <a:gd name="T17" fmla="*/ 315 h 315"/>
                <a:gd name="T18" fmla="*/ 253 w 357"/>
                <a:gd name="T19" fmla="*/ 315 h 315"/>
                <a:gd name="T20" fmla="*/ 278 w 357"/>
                <a:gd name="T21" fmla="*/ 301 h 315"/>
                <a:gd name="T22" fmla="*/ 353 w 357"/>
                <a:gd name="T23" fmla="*/ 172 h 315"/>
                <a:gd name="T24" fmla="*/ 353 w 357"/>
                <a:gd name="T25" fmla="*/ 143 h 315"/>
                <a:gd name="T26" fmla="*/ 284 w 357"/>
                <a:gd name="T27" fmla="*/ 172 h 315"/>
                <a:gd name="T28" fmla="*/ 244 w 357"/>
                <a:gd name="T29" fmla="*/ 241 h 315"/>
                <a:gd name="T30" fmla="*/ 218 w 357"/>
                <a:gd name="T31" fmla="*/ 256 h 315"/>
                <a:gd name="T32" fmla="*/ 139 w 357"/>
                <a:gd name="T33" fmla="*/ 256 h 315"/>
                <a:gd name="T34" fmla="*/ 113 w 357"/>
                <a:gd name="T35" fmla="*/ 241 h 315"/>
                <a:gd name="T36" fmla="*/ 74 w 357"/>
                <a:gd name="T37" fmla="*/ 172 h 315"/>
                <a:gd name="T38" fmla="*/ 74 w 357"/>
                <a:gd name="T39" fmla="*/ 143 h 315"/>
                <a:gd name="T40" fmla="*/ 113 w 357"/>
                <a:gd name="T41" fmla="*/ 74 h 315"/>
                <a:gd name="T42" fmla="*/ 139 w 357"/>
                <a:gd name="T43" fmla="*/ 59 h 315"/>
                <a:gd name="T44" fmla="*/ 218 w 357"/>
                <a:gd name="T45" fmla="*/ 59 h 315"/>
                <a:gd name="T46" fmla="*/ 244 w 357"/>
                <a:gd name="T47" fmla="*/ 74 h 315"/>
                <a:gd name="T48" fmla="*/ 284 w 357"/>
                <a:gd name="T49" fmla="*/ 143 h 315"/>
                <a:gd name="T50" fmla="*/ 284 w 357"/>
                <a:gd name="T51" fmla="*/ 172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57" h="315">
                  <a:moveTo>
                    <a:pt x="353" y="143"/>
                  </a:moveTo>
                  <a:cubicBezTo>
                    <a:pt x="278" y="14"/>
                    <a:pt x="278" y="14"/>
                    <a:pt x="278" y="14"/>
                  </a:cubicBezTo>
                  <a:cubicBezTo>
                    <a:pt x="273" y="6"/>
                    <a:pt x="262" y="0"/>
                    <a:pt x="253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5"/>
                    <a:pt x="104" y="315"/>
                  </a:cubicBezTo>
                  <a:cubicBezTo>
                    <a:pt x="253" y="315"/>
                    <a:pt x="253" y="315"/>
                    <a:pt x="253" y="315"/>
                  </a:cubicBezTo>
                  <a:cubicBezTo>
                    <a:pt x="262" y="315"/>
                    <a:pt x="273" y="309"/>
                    <a:pt x="278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7" y="164"/>
                    <a:pt x="357" y="151"/>
                    <a:pt x="353" y="143"/>
                  </a:cubicBezTo>
                  <a:moveTo>
                    <a:pt x="284" y="172"/>
                  </a:moveTo>
                  <a:cubicBezTo>
                    <a:pt x="244" y="241"/>
                    <a:pt x="244" y="241"/>
                    <a:pt x="244" y="241"/>
                  </a:cubicBezTo>
                  <a:cubicBezTo>
                    <a:pt x="239" y="249"/>
                    <a:pt x="228" y="256"/>
                    <a:pt x="218" y="256"/>
                  </a:cubicBezTo>
                  <a:cubicBezTo>
                    <a:pt x="139" y="256"/>
                    <a:pt x="139" y="256"/>
                    <a:pt x="139" y="256"/>
                  </a:cubicBezTo>
                  <a:cubicBezTo>
                    <a:pt x="129" y="256"/>
                    <a:pt x="118" y="249"/>
                    <a:pt x="113" y="241"/>
                  </a:cubicBezTo>
                  <a:cubicBezTo>
                    <a:pt x="74" y="172"/>
                    <a:pt x="74" y="172"/>
                    <a:pt x="74" y="172"/>
                  </a:cubicBezTo>
                  <a:cubicBezTo>
                    <a:pt x="69" y="164"/>
                    <a:pt x="69" y="151"/>
                    <a:pt x="74" y="143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8" y="66"/>
                    <a:pt x="129" y="59"/>
                    <a:pt x="139" y="59"/>
                  </a:cubicBezTo>
                  <a:cubicBezTo>
                    <a:pt x="218" y="59"/>
                    <a:pt x="218" y="59"/>
                    <a:pt x="218" y="59"/>
                  </a:cubicBezTo>
                  <a:cubicBezTo>
                    <a:pt x="228" y="59"/>
                    <a:pt x="239" y="66"/>
                    <a:pt x="244" y="74"/>
                  </a:cubicBezTo>
                  <a:cubicBezTo>
                    <a:pt x="284" y="143"/>
                    <a:pt x="284" y="143"/>
                    <a:pt x="284" y="143"/>
                  </a:cubicBezTo>
                  <a:cubicBezTo>
                    <a:pt x="288" y="151"/>
                    <a:pt x="288" y="164"/>
                    <a:pt x="284" y="172"/>
                  </a:cubicBezTo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 w="34925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0" name="文本框 50"/>
          <p:cNvSpPr txBox="1"/>
          <p:nvPr/>
        </p:nvSpPr>
        <p:spPr>
          <a:xfrm>
            <a:off x="6124594" y="3259367"/>
            <a:ext cx="80899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40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Box 54"/>
          <p:cNvSpPr txBox="1"/>
          <p:nvPr/>
        </p:nvSpPr>
        <p:spPr>
          <a:xfrm>
            <a:off x="7450491" y="3359812"/>
            <a:ext cx="247608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知识点阅读</a:t>
            </a:r>
            <a:endParaRPr lang="zh-CN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5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9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5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5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49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849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349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849"/>
                            </p:stCondLst>
                            <p:childTnLst>
                              <p:par>
                                <p:cTn id="5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51" grpId="0"/>
      <p:bldP spid="53" grpId="0"/>
      <p:bldP spid="58" grpId="0"/>
      <p:bldP spid="59" grpId="0"/>
      <p:bldP spid="50" grpId="0"/>
      <p:bldP spid="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文本框 33"/>
          <p:cNvSpPr txBox="1"/>
          <p:nvPr/>
        </p:nvSpPr>
        <p:spPr>
          <a:xfrm>
            <a:off x="6051095" y="2085543"/>
            <a:ext cx="321018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4400" dirty="0"/>
              <a:t>知识点阅读</a:t>
            </a:r>
            <a:endParaRPr lang="zh-CN" altLang="zh-CN" sz="4400" dirty="0"/>
          </a:p>
        </p:txBody>
      </p:sp>
      <p:sp>
        <p:nvSpPr>
          <p:cNvPr id="101" name="圆角矩形 100"/>
          <p:cNvSpPr/>
          <p:nvPr/>
        </p:nvSpPr>
        <p:spPr bwMode="auto">
          <a:xfrm>
            <a:off x="4592111" y="4855044"/>
            <a:ext cx="642626" cy="642626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rgbClr val="C00000"/>
              </a:gs>
              <a:gs pos="100000">
                <a:srgbClr val="FE978C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rgbClr val="C00000"/>
                </a:gs>
                <a:gs pos="50000">
                  <a:srgbClr val="FF3300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79161" tIns="39580" rIns="79161" bIns="39580" numCol="1" rtlCol="0" anchor="ctr" anchorCtr="0" compatLnSpc="1">
            <a:noAutofit/>
          </a:bodyPr>
          <a:lstStyle/>
          <a:p>
            <a:pPr algn="ctr" defTabSz="8013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" name="圆角矩形 101"/>
          <p:cNvSpPr/>
          <p:nvPr/>
        </p:nvSpPr>
        <p:spPr bwMode="auto">
          <a:xfrm>
            <a:off x="4377903" y="1641914"/>
            <a:ext cx="856835" cy="856835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50000">
                  <a:schemeClr val="accent6">
                    <a:lumMod val="60000"/>
                    <a:lumOff val="40000"/>
                  </a:schemeClr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79161" tIns="39580" rIns="79161" bIns="39580" numCol="1" rtlCol="0" anchor="ctr" anchorCtr="0" compatLnSpc="1">
            <a:noAutofit/>
          </a:bodyPr>
          <a:lstStyle/>
          <a:p>
            <a:pPr algn="ctr" defTabSz="8013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3" name="圆角矩形 102"/>
          <p:cNvSpPr/>
          <p:nvPr/>
        </p:nvSpPr>
        <p:spPr bwMode="auto">
          <a:xfrm>
            <a:off x="1878802" y="2213137"/>
            <a:ext cx="714029" cy="714029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rgbClr val="0070C0"/>
              </a:gs>
              <a:gs pos="100000">
                <a:srgbClr val="00B0F0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rgbClr val="0070C0"/>
                </a:gs>
                <a:gs pos="50000">
                  <a:srgbClr val="00B0F0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368300" dist="101600" dir="90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79161" tIns="39580" rIns="79161" bIns="39580" numCol="1" rtlCol="0" anchor="ctr" anchorCtr="0" compatLnSpc="1">
            <a:noAutofit/>
          </a:bodyPr>
          <a:lstStyle/>
          <a:p>
            <a:pPr algn="ctr" defTabSz="8013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4" name="圆角矩形 103"/>
          <p:cNvSpPr/>
          <p:nvPr/>
        </p:nvSpPr>
        <p:spPr bwMode="auto">
          <a:xfrm>
            <a:off x="2592831" y="1427705"/>
            <a:ext cx="642626" cy="642626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rgbClr val="C00000"/>
              </a:gs>
              <a:gs pos="100000">
                <a:srgbClr val="FE978C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rgbClr val="C00000"/>
                </a:gs>
                <a:gs pos="50000">
                  <a:srgbClr val="FF3300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79161" tIns="39580" rIns="79161" bIns="39580" numCol="1" rtlCol="0" anchor="ctr" anchorCtr="0" compatLnSpc="1">
            <a:noAutofit/>
          </a:bodyPr>
          <a:lstStyle/>
          <a:p>
            <a:pPr algn="ctr" defTabSz="8013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6" name="圆角矩形 105"/>
          <p:cNvSpPr/>
          <p:nvPr/>
        </p:nvSpPr>
        <p:spPr bwMode="auto">
          <a:xfrm>
            <a:off x="2307219" y="1927526"/>
            <a:ext cx="499820" cy="499820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342900" dist="762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vert="horz" wrap="square" lIns="79161" tIns="39580" rIns="79161" bIns="39580" numCol="1" rtlCol="0" anchor="ctr" anchorCtr="0" compatLnSpc="1">
            <a:noAutofit/>
          </a:bodyPr>
          <a:lstStyle/>
          <a:p>
            <a:pPr algn="ctr" defTabSz="8013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7" name="圆角矩形 106"/>
          <p:cNvSpPr/>
          <p:nvPr/>
        </p:nvSpPr>
        <p:spPr bwMode="auto">
          <a:xfrm>
            <a:off x="4806320" y="3784001"/>
            <a:ext cx="357014" cy="357014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79161" tIns="39580" rIns="79161" bIns="39580" numCol="1" rtlCol="0" anchor="ctr" anchorCtr="0" compatLnSpc="1">
            <a:noAutofit/>
          </a:bodyPr>
          <a:lstStyle/>
          <a:p>
            <a:pPr algn="ctr" defTabSz="8013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8" name="圆角矩形 107"/>
          <p:cNvSpPr/>
          <p:nvPr/>
        </p:nvSpPr>
        <p:spPr bwMode="auto">
          <a:xfrm>
            <a:off x="4092291" y="4355223"/>
            <a:ext cx="428417" cy="428417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rgbClr val="00B050"/>
              </a:gs>
              <a:gs pos="100000">
                <a:srgbClr val="33CC33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rgbClr val="0EA25F"/>
                </a:gs>
                <a:gs pos="50000">
                  <a:srgbClr val="33CC33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508000" dist="1143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vert="horz" wrap="square" lIns="79161" tIns="39580" rIns="79161" bIns="39580" numCol="1" rtlCol="0" anchor="ctr" anchorCtr="0" compatLnSpc="1">
            <a:noAutofit/>
          </a:bodyPr>
          <a:lstStyle/>
          <a:p>
            <a:pPr algn="ctr" defTabSz="8013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9" name="圆角矩形 108"/>
          <p:cNvSpPr/>
          <p:nvPr/>
        </p:nvSpPr>
        <p:spPr bwMode="auto">
          <a:xfrm>
            <a:off x="2164413" y="3926806"/>
            <a:ext cx="928237" cy="928237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342900" dist="76200" dir="8100000" sx="101000" sy="101000" algn="tr" rotWithShape="0">
              <a:prstClr val="black">
                <a:alpha val="40000"/>
              </a:prstClr>
            </a:outerShdw>
          </a:effectLst>
        </p:spPr>
        <p:txBody>
          <a:bodyPr vert="horz" wrap="square" lIns="79161" tIns="39580" rIns="79161" bIns="39580" numCol="1" rtlCol="0" anchor="ctr" anchorCtr="0" compatLnSpc="1">
            <a:noAutofit/>
          </a:bodyPr>
          <a:lstStyle/>
          <a:p>
            <a:pPr algn="ctr" defTabSz="8013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0" name="圆角矩形 109"/>
          <p:cNvSpPr/>
          <p:nvPr/>
        </p:nvSpPr>
        <p:spPr bwMode="auto">
          <a:xfrm>
            <a:off x="4377903" y="4640835"/>
            <a:ext cx="357014" cy="357014"/>
          </a:xfrm>
          <a:prstGeom prst="roundRect">
            <a:avLst>
              <a:gd name="adj" fmla="val 6712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9525" cap="flat" cmpd="sng" algn="ctr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189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79161" tIns="39580" rIns="79161" bIns="39580" numCol="1" rtlCol="0" anchor="ctr" anchorCtr="0" compatLnSpc="1">
            <a:noAutofit/>
          </a:bodyPr>
          <a:lstStyle/>
          <a:p>
            <a:pPr algn="ctr" defTabSz="8013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140214" y="2872664"/>
            <a:ext cx="5581051" cy="2168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将所有图书打碎，以章节目录为基础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读者可以根据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 Light" panose="020B0502040204020203" pitchFamily="34" charset="-122"/>
                <a:cs typeface="+mn-ea"/>
              </a:rPr>
              <a:t>任何一句话、任何一句诗词找到出自哪一本书。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目前，</a:t>
            </a:r>
            <a:r>
              <a:rPr lang="zh-CN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可搜索的信息量超过</a:t>
            </a: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16.7</a:t>
            </a:r>
            <a:r>
              <a:rPr lang="zh-CN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亿页，为读者提供深入到图书内容的全文检索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4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4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4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1" grpId="0" bldLvl="0" animBg="1"/>
      <p:bldP spid="102" grpId="0" bldLvl="0" animBg="1"/>
      <p:bldP spid="103" grpId="0" bldLvl="0" animBg="1"/>
      <p:bldP spid="104" grpId="0" bldLvl="0" animBg="1"/>
      <p:bldP spid="106" grpId="0" bldLvl="0" animBg="1"/>
      <p:bldP spid="107" grpId="0" bldLvl="0" animBg="1"/>
      <p:bldP spid="108" grpId="0" bldLvl="0" animBg="1"/>
      <p:bldP spid="109" grpId="0" bldLvl="0" animBg="1"/>
      <p:bldP spid="110" grpId="0" bldLvl="0" animBg="1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60" y="938298"/>
            <a:ext cx="11680278" cy="5597578"/>
          </a:xfrm>
          <a:prstGeom prst="rect">
            <a:avLst/>
          </a:prstGeom>
        </p:spPr>
      </p:pic>
      <p:sp>
        <p:nvSpPr>
          <p:cNvPr id="5" name="圆角矩形 2"/>
          <p:cNvSpPr/>
          <p:nvPr/>
        </p:nvSpPr>
        <p:spPr>
          <a:xfrm>
            <a:off x="582822" y="2891247"/>
            <a:ext cx="2418839" cy="243457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987" tIns="47993" rIns="95987" bIns="47993"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9"/>
          <p:cNvSpPr/>
          <p:nvPr/>
        </p:nvSpPr>
        <p:spPr>
          <a:xfrm>
            <a:off x="4886580" y="4212116"/>
            <a:ext cx="2418839" cy="303649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987" tIns="47993" rIns="95987" bIns="47993"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11"/>
          <p:cNvSpPr/>
          <p:nvPr/>
        </p:nvSpPr>
        <p:spPr>
          <a:xfrm>
            <a:off x="682689" y="6232227"/>
            <a:ext cx="2418839" cy="303649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987" tIns="47993" rIns="95987" bIns="47993" rtlCol="0" anchor="ctr"/>
          <a:lstStyle/>
          <a:p>
            <a:pPr algn="ctr"/>
            <a:endParaRPr lang="zh-CN" altLang="en-US"/>
          </a:p>
        </p:txBody>
      </p:sp>
      <p:sp>
        <p:nvSpPr>
          <p:cNvPr id="9" name="矩形标注 25"/>
          <p:cNvSpPr>
            <a:spLocks noChangeArrowheads="1"/>
          </p:cNvSpPr>
          <p:nvPr/>
        </p:nvSpPr>
        <p:spPr bwMode="auto">
          <a:xfrm>
            <a:off x="5820517" y="2339299"/>
            <a:ext cx="2749926" cy="551948"/>
          </a:xfrm>
          <a:prstGeom prst="wedgeRectCallout">
            <a:avLst>
              <a:gd name="adj1" fmla="val -49872"/>
              <a:gd name="adj2" fmla="val 14143"/>
            </a:avLst>
          </a:prstGeom>
          <a:solidFill>
            <a:srgbClr val="4BB9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87" tIns="47993" rIns="95987" bIns="47993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快速定位问题知识点</a:t>
            </a:r>
            <a:endParaRPr lang="zh-CN" altLang="en-US" b="1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554116" y="212401"/>
            <a:ext cx="22148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知识点搜索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1"/>
          <p:cNvSpPr/>
          <p:nvPr/>
        </p:nvSpPr>
        <p:spPr>
          <a:xfrm>
            <a:off x="682689" y="5383348"/>
            <a:ext cx="2418839" cy="303649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987" tIns="47993" rIns="95987" bIns="47993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8" grpId="0" bldLvl="0" animBg="1"/>
      <p:bldP spid="9" grpId="0" bldLvl="0" animBg="1" autoUpdateAnimBg="0"/>
      <p:bldP spid="11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39" y="350456"/>
            <a:ext cx="11778717" cy="5631668"/>
          </a:xfrm>
          <a:prstGeom prst="rect">
            <a:avLst/>
          </a:prstGeom>
        </p:spPr>
      </p:pic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8214850" y="4983060"/>
            <a:ext cx="1662952" cy="435455"/>
          </a:xfrm>
          <a:prstGeom prst="wedgeRectCallout">
            <a:avLst>
              <a:gd name="adj1" fmla="val -41325"/>
              <a:gd name="adj2" fmla="val -84813"/>
            </a:avLst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5987" tIns="47993" rIns="95987" bIns="47993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b="1" dirty="0">
                <a:solidFill>
                  <a:srgbClr val="70AD47">
                    <a:lumMod val="75000"/>
                  </a:srgbClr>
                </a:solidFill>
                <a:ea typeface="微软雅黑" panose="020B0503020204020204" pitchFamily="34" charset="-122"/>
              </a:rPr>
              <a:t>搜索知识点</a:t>
            </a:r>
            <a:endParaRPr lang="zh-CN" altLang="en-US" b="1" dirty="0">
              <a:solidFill>
                <a:srgbClr val="70AD47">
                  <a:lumMod val="75000"/>
                </a:srgbClr>
              </a:solidFill>
              <a:ea typeface="微软雅黑" panose="020B0503020204020204" pitchFamily="34" charset="-122"/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2699511" y="1274308"/>
            <a:ext cx="2709461" cy="416844"/>
          </a:xfrm>
          <a:prstGeom prst="wedgeRectCallout">
            <a:avLst>
              <a:gd name="adj1" fmla="val 32764"/>
              <a:gd name="adj2" fmla="val -109885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5987" tIns="47993" rIns="95987" bIns="47993" anchor="ctr"/>
          <a:lstStyle/>
          <a:p>
            <a:pPr algn="ctr">
              <a:defRPr/>
            </a:pPr>
            <a:r>
              <a:rPr lang="zh-CN" altLang="en-US" b="1" dirty="0">
                <a:solidFill>
                  <a:srgbClr val="70AD47">
                    <a:lumMod val="75000"/>
                  </a:srgbClr>
                </a:solidFill>
                <a:ea typeface="微软雅黑" panose="020B0503020204020204" pitchFamily="34" charset="-122"/>
              </a:rPr>
              <a:t>支持放大与缩小</a:t>
            </a:r>
            <a:endParaRPr lang="zh-CN" altLang="en-US" b="1" dirty="0">
              <a:solidFill>
                <a:srgbClr val="70AD47">
                  <a:lumMod val="75000"/>
                </a:srgbClr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675803" y="1482731"/>
            <a:ext cx="1648666" cy="526594"/>
          </a:xfrm>
          <a:prstGeom prst="wedgeRectCallout">
            <a:avLst>
              <a:gd name="adj1" fmla="val 43263"/>
              <a:gd name="adj2" fmla="val -99966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5987" tIns="47993" rIns="95987" bIns="47993" anchor="ctr"/>
          <a:lstStyle/>
          <a:p>
            <a:pPr algn="ctr"/>
            <a:r>
              <a:rPr lang="zh-CN" altLang="en-US" b="1" dirty="0">
                <a:solidFill>
                  <a:srgbClr val="70AD47">
                    <a:lumMod val="75000"/>
                  </a:srgbClr>
                </a:solidFill>
                <a:ea typeface="微软雅黑" panose="020B0503020204020204" pitchFamily="34" charset="-122"/>
              </a:rPr>
              <a:t>文字识别</a:t>
            </a:r>
            <a:endParaRPr lang="zh-CN" altLang="en-US" b="1" dirty="0">
              <a:solidFill>
                <a:srgbClr val="70AD47">
                  <a:lumMod val="75000"/>
                </a:srgbClr>
              </a:solidFill>
              <a:ea typeface="微软雅黑" panose="020B0503020204020204" pitchFamily="34" charset="-122"/>
            </a:endParaRP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9394600" y="936627"/>
            <a:ext cx="2053055" cy="454938"/>
          </a:xfrm>
          <a:prstGeom prst="wedgeRectCallout">
            <a:avLst>
              <a:gd name="adj1" fmla="val -43517"/>
              <a:gd name="adj2" fmla="val -65243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5987" tIns="47993" rIns="95987" bIns="47993" anchor="ctr"/>
          <a:lstStyle/>
          <a:p>
            <a:pPr algn="ctr">
              <a:defRPr/>
            </a:pPr>
            <a:r>
              <a:rPr lang="zh-CN" altLang="en-US" b="1" dirty="0">
                <a:solidFill>
                  <a:srgbClr val="70AD47">
                    <a:lumMod val="75000"/>
                  </a:srgbClr>
                </a:solidFill>
                <a:ea typeface="微软雅黑" panose="020B0503020204020204" pitchFamily="34" charset="-122"/>
              </a:rPr>
              <a:t>保存与打印</a:t>
            </a:r>
            <a:endParaRPr lang="zh-CN" altLang="en-US" b="1" dirty="0">
              <a:solidFill>
                <a:srgbClr val="70AD47">
                  <a:lumMod val="75000"/>
                </a:srgbClr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7021249" y="925841"/>
            <a:ext cx="1648666" cy="681575"/>
          </a:xfrm>
          <a:prstGeom prst="wedgeRectCallout">
            <a:avLst>
              <a:gd name="adj1" fmla="val 37794"/>
              <a:gd name="adj2" fmla="val -97144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5987" tIns="47993" rIns="95987" bIns="47993" anchor="ctr"/>
          <a:lstStyle/>
          <a:p>
            <a:pPr algn="ctr">
              <a:defRPr/>
            </a:pPr>
            <a:r>
              <a:rPr lang="zh-CN" altLang="en-US" b="1" dirty="0">
                <a:solidFill>
                  <a:srgbClr val="70AD47">
                    <a:lumMod val="75000"/>
                  </a:srgbClr>
                </a:solidFill>
                <a:ea typeface="微软雅黑" panose="020B0503020204020204" pitchFamily="34" charset="-122"/>
              </a:rPr>
              <a:t>资料来源</a:t>
            </a:r>
            <a:endParaRPr lang="zh-CN" altLang="en-US" b="1" dirty="0">
              <a:solidFill>
                <a:srgbClr val="70AD47">
                  <a:lumMod val="75000"/>
                </a:srgbClr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圆角矩形 12"/>
          <p:cNvSpPr/>
          <p:nvPr/>
        </p:nvSpPr>
        <p:spPr>
          <a:xfrm>
            <a:off x="3027806" y="3883570"/>
            <a:ext cx="5669154" cy="680613"/>
          </a:xfrm>
          <a:prstGeom prst="round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987" tIns="47993" rIns="95987" bIns="47993"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3"/>
          <p:cNvSpPr/>
          <p:nvPr/>
        </p:nvSpPr>
        <p:spPr>
          <a:xfrm>
            <a:off x="2410406" y="384061"/>
            <a:ext cx="1209419" cy="412319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987" tIns="47993" rIns="95987" bIns="47993"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4"/>
          <p:cNvSpPr/>
          <p:nvPr/>
        </p:nvSpPr>
        <p:spPr>
          <a:xfrm>
            <a:off x="4382134" y="384061"/>
            <a:ext cx="986890" cy="38594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987" tIns="47993" rIns="95987" bIns="47993"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740" y="1704528"/>
            <a:ext cx="3316602" cy="11311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17" y="990796"/>
            <a:ext cx="11726361" cy="5398278"/>
          </a:xfrm>
          <a:prstGeom prst="rect">
            <a:avLst/>
          </a:prstGeom>
        </p:spPr>
      </p:pic>
      <p:sp>
        <p:nvSpPr>
          <p:cNvPr id="8" name="圆角矩形 6"/>
          <p:cNvSpPr/>
          <p:nvPr/>
        </p:nvSpPr>
        <p:spPr>
          <a:xfrm>
            <a:off x="9639320" y="2926211"/>
            <a:ext cx="1071022" cy="231112"/>
          </a:xfrm>
          <a:prstGeom prst="roundRect">
            <a:avLst/>
          </a:prstGeom>
          <a:solidFill>
            <a:schemeClr val="accent6">
              <a:lumMod val="75000"/>
              <a:alpha val="45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987" tIns="47993" rIns="95987" bIns="47993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41772" y="148380"/>
            <a:ext cx="3308453" cy="694930"/>
          </a:xfrm>
          <a:prstGeom prst="rect">
            <a:avLst/>
          </a:prstGeom>
          <a:solidFill>
            <a:schemeClr val="tx1">
              <a:alpha val="4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987" tIns="47993" rIns="95987" bIns="47993" rtlCol="0" anchor="ctr"/>
          <a:lstStyle/>
          <a:p>
            <a:pPr algn="ctr"/>
            <a:r>
              <a:rPr lang="zh-CN" altLang="en-US" sz="29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在线阅读</a:t>
            </a:r>
            <a:endParaRPr lang="zh-CN" altLang="en-US" sz="29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7" y="990796"/>
            <a:ext cx="11543600" cy="5398278"/>
          </a:xfrm>
          <a:prstGeom prst="rect">
            <a:avLst/>
          </a:prstGeom>
        </p:spPr>
      </p:pic>
      <p:sp>
        <p:nvSpPr>
          <p:cNvPr id="8" name="圆角矩形 6"/>
          <p:cNvSpPr/>
          <p:nvPr/>
        </p:nvSpPr>
        <p:spPr>
          <a:xfrm>
            <a:off x="9639320" y="1003856"/>
            <a:ext cx="718417" cy="231112"/>
          </a:xfrm>
          <a:prstGeom prst="roundRect">
            <a:avLst/>
          </a:prstGeom>
          <a:solidFill>
            <a:schemeClr val="accent6">
              <a:lumMod val="75000"/>
              <a:alpha val="45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987" tIns="47993" rIns="95987" bIns="47993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五边形 5"/>
          <p:cNvSpPr/>
          <p:nvPr/>
        </p:nvSpPr>
        <p:spPr>
          <a:xfrm rot="16200000">
            <a:off x="2201731" y="3350846"/>
            <a:ext cx="2173039" cy="1489798"/>
          </a:xfrm>
          <a:prstGeom prst="homePlate">
            <a:avLst>
              <a:gd name="adj" fmla="val 1967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2205"/>
          </a:p>
        </p:txBody>
      </p:sp>
      <p:sp>
        <p:nvSpPr>
          <p:cNvPr id="4" name="五边形 6"/>
          <p:cNvSpPr/>
          <p:nvPr/>
        </p:nvSpPr>
        <p:spPr>
          <a:xfrm rot="16200000">
            <a:off x="4963838" y="3333350"/>
            <a:ext cx="2198036" cy="1549790"/>
          </a:xfrm>
          <a:prstGeom prst="homePlate">
            <a:avLst>
              <a:gd name="adj" fmla="val 1967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2205"/>
          </a:p>
        </p:txBody>
      </p:sp>
      <p:sp>
        <p:nvSpPr>
          <p:cNvPr id="6" name="五边形 8"/>
          <p:cNvSpPr/>
          <p:nvPr/>
        </p:nvSpPr>
        <p:spPr>
          <a:xfrm rot="16200000">
            <a:off x="7763040" y="3394772"/>
            <a:ext cx="2244695" cy="1484798"/>
          </a:xfrm>
          <a:prstGeom prst="homePlate">
            <a:avLst>
              <a:gd name="adj" fmla="val 1967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2205"/>
          </a:p>
        </p:txBody>
      </p:sp>
      <p:sp>
        <p:nvSpPr>
          <p:cNvPr id="7" name="矩形 6"/>
          <p:cNvSpPr/>
          <p:nvPr/>
        </p:nvSpPr>
        <p:spPr>
          <a:xfrm>
            <a:off x="2123724" y="1911986"/>
            <a:ext cx="2485530" cy="70648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1007745">
              <a:defRPr/>
            </a:pPr>
            <a:endParaRPr lang="zh-CN" altLang="en-US" sz="1985" dirty="0">
              <a:solidFill>
                <a:srgbClr val="EA5326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861530" y="1914964"/>
            <a:ext cx="2413623" cy="70648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1007745">
              <a:defRPr/>
            </a:pPr>
            <a:endParaRPr lang="zh-CN" altLang="en-US" sz="1985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553875" y="1911985"/>
            <a:ext cx="2486357" cy="70648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1007745">
              <a:defRPr/>
            </a:pPr>
            <a:endParaRPr lang="zh-CN" altLang="en-US" sz="1985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84148" y="4102411"/>
            <a:ext cx="1473134" cy="64516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中文图书</a:t>
            </a:r>
            <a:endParaRPr lang="en-US" altLang="zh-CN" dirty="0">
              <a:solidFill>
                <a:schemeClr val="bg1"/>
              </a:solidFill>
              <a:latin typeface="+mj-ea"/>
              <a:ea typeface="+mj-ea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传递量</a:t>
            </a:r>
            <a:r>
              <a:rPr lang="en-US" altLang="zh-CN" dirty="0">
                <a:solidFill>
                  <a:schemeClr val="bg1"/>
                </a:solidFill>
                <a:latin typeface="+mj-ea"/>
                <a:ea typeface="+mj-ea"/>
              </a:rPr>
              <a:t>5</a:t>
            </a:r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万</a:t>
            </a:r>
            <a:endParaRPr lang="en-US" altLang="zh-CN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814464" y="1962080"/>
            <a:ext cx="2776291" cy="52197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315</a:t>
            </a:r>
            <a:r>
              <a:rPr lang="zh-CN" altLang="en-US" sz="2800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万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956591" y="3469402"/>
            <a:ext cx="813223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增量</a:t>
            </a:r>
            <a:endParaRPr lang="en-US" altLang="zh-CN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679947" y="1976687"/>
            <a:ext cx="2776291" cy="52197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620</a:t>
            </a:r>
            <a:r>
              <a:rPr lang="zh-CN" altLang="en-US" sz="2800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万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494562" y="4102411"/>
            <a:ext cx="1329820" cy="64516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中文图书</a:t>
            </a:r>
            <a:endParaRPr lang="en-US" altLang="zh-CN" dirty="0">
              <a:solidFill>
                <a:schemeClr val="bg1"/>
              </a:solidFill>
              <a:latin typeface="+mj-ea"/>
              <a:ea typeface="+mj-ea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书目</a:t>
            </a:r>
            <a:r>
              <a:rPr lang="en-US" altLang="zh-CN" dirty="0">
                <a:solidFill>
                  <a:schemeClr val="bg1"/>
                </a:solidFill>
                <a:latin typeface="+mj-ea"/>
                <a:ea typeface="+mj-ea"/>
              </a:rPr>
              <a:t>30</a:t>
            </a:r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万</a:t>
            </a:r>
            <a:endParaRPr lang="en-US" altLang="zh-CN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765846" y="3423166"/>
            <a:ext cx="813223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增量</a:t>
            </a:r>
            <a:endParaRPr lang="en-US" altLang="zh-CN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142988" y="1956268"/>
            <a:ext cx="2128388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16.7</a:t>
            </a:r>
            <a:r>
              <a:rPr lang="zh-CN" altLang="en-US" sz="2800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亿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590206" y="3453292"/>
            <a:ext cx="813223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增量</a:t>
            </a:r>
            <a:endParaRPr lang="en-US" altLang="zh-CN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307932" y="4137172"/>
            <a:ext cx="1568121" cy="64516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知识全文</a:t>
            </a:r>
            <a:endParaRPr lang="en-US" altLang="zh-CN" dirty="0">
              <a:solidFill>
                <a:schemeClr val="bg1"/>
              </a:solidFill>
              <a:latin typeface="+mj-ea"/>
              <a:ea typeface="+mj-ea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dirty="0">
                <a:solidFill>
                  <a:schemeClr val="bg1"/>
                </a:solidFill>
                <a:latin typeface="+mj-ea"/>
                <a:ea typeface="+mj-ea"/>
              </a:rPr>
              <a:t>0.2</a:t>
            </a:r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亿页</a:t>
            </a:r>
            <a:endParaRPr lang="en-US" altLang="zh-CN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3" name="文本框 5"/>
          <p:cNvSpPr txBox="1"/>
          <p:nvPr/>
        </p:nvSpPr>
        <p:spPr>
          <a:xfrm>
            <a:off x="961164" y="188325"/>
            <a:ext cx="473143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600" dirty="0"/>
              <a:t>数据量</a:t>
            </a:r>
            <a:r>
              <a:rPr lang="en-US" altLang="zh-CN" sz="3600" dirty="0"/>
              <a:t>—</a:t>
            </a:r>
            <a:r>
              <a:rPr lang="en-US" altLang="zh-CN" sz="2400" dirty="0"/>
              <a:t>2018-2019</a:t>
            </a:r>
            <a:endParaRPr lang="zh-CN" altLang="zh-CN" sz="2400" dirty="0"/>
          </a:p>
        </p:txBody>
      </p:sp>
      <p:grpSp>
        <p:nvGrpSpPr>
          <p:cNvPr id="24" name="组合 23"/>
          <p:cNvGrpSpPr/>
          <p:nvPr/>
        </p:nvGrpSpPr>
        <p:grpSpPr>
          <a:xfrm>
            <a:off x="3791" y="232616"/>
            <a:ext cx="758751" cy="693080"/>
            <a:chOff x="0" y="532828"/>
            <a:chExt cx="759125" cy="568897"/>
          </a:xfrm>
        </p:grpSpPr>
        <p:sp>
          <p:nvSpPr>
            <p:cNvPr id="25" name="矩形 2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791" y="922615"/>
            <a:ext cx="12184419" cy="45696"/>
            <a:chOff x="0" y="532828"/>
            <a:chExt cx="759125" cy="568897"/>
          </a:xfrm>
        </p:grpSpPr>
        <p:sp>
          <p:nvSpPr>
            <p:cNvPr id="30" name="矩形 29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20" grpId="0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1104734" y="2030915"/>
            <a:ext cx="3130370" cy="1700700"/>
            <a:chOff x="870075" y="1804680"/>
            <a:chExt cx="2982081" cy="1620136"/>
          </a:xfrm>
        </p:grpSpPr>
        <p:grpSp>
          <p:nvGrpSpPr>
            <p:cNvPr id="3" name="组合 72"/>
            <p:cNvGrpSpPr/>
            <p:nvPr/>
          </p:nvGrpSpPr>
          <p:grpSpPr>
            <a:xfrm>
              <a:off x="870075" y="2618746"/>
              <a:ext cx="2982081" cy="806070"/>
              <a:chOff x="1516990" y="2110747"/>
              <a:chExt cx="3134626" cy="806070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1637339" y="2110747"/>
                <a:ext cx="3014277" cy="453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5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     检索</a:t>
                </a:r>
                <a:endParaRPr lang="zh-CN" altLang="en-US" sz="25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文本框 14"/>
              <p:cNvSpPr txBox="1"/>
              <p:nvPr/>
            </p:nvSpPr>
            <p:spPr>
              <a:xfrm>
                <a:off x="1516990" y="2506077"/>
                <a:ext cx="2753019" cy="4107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30000"/>
                  </a:lnSpc>
                  <a:defRPr/>
                </a:pPr>
                <a:r>
                  <a:rPr lang="zh-CN" altLang="en-US" sz="17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拥有强大的资源基础</a:t>
                </a:r>
                <a:endParaRPr lang="zh-CN" altLang="en-US" sz="17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" name="Freeform 68"/>
            <p:cNvSpPr>
              <a:spLocks noEditPoints="1"/>
            </p:cNvSpPr>
            <p:nvPr/>
          </p:nvSpPr>
          <p:spPr bwMode="auto">
            <a:xfrm>
              <a:off x="1771776" y="1804680"/>
              <a:ext cx="739825" cy="719908"/>
            </a:xfrm>
            <a:custGeom>
              <a:avLst/>
              <a:gdLst>
                <a:gd name="T0" fmla="*/ 57 w 67"/>
                <a:gd name="T1" fmla="*/ 33 h 65"/>
                <a:gd name="T2" fmla="*/ 29 w 67"/>
                <a:gd name="T3" fmla="*/ 46 h 65"/>
                <a:gd name="T4" fmla="*/ 57 w 67"/>
                <a:gd name="T5" fmla="*/ 60 h 65"/>
                <a:gd name="T6" fmla="*/ 0 w 67"/>
                <a:gd name="T7" fmla="*/ 22 h 65"/>
                <a:gd name="T8" fmla="*/ 22 w 67"/>
                <a:gd name="T9" fmla="*/ 12 h 65"/>
                <a:gd name="T10" fmla="*/ 7 w 67"/>
                <a:gd name="T11" fmla="*/ 60 h 65"/>
                <a:gd name="T12" fmla="*/ 11 w 67"/>
                <a:gd name="T13" fmla="*/ 62 h 65"/>
                <a:gd name="T14" fmla="*/ 7 w 67"/>
                <a:gd name="T15" fmla="*/ 60 h 65"/>
                <a:gd name="T16" fmla="*/ 43 w 67"/>
                <a:gd name="T17" fmla="*/ 42 h 65"/>
                <a:gd name="T18" fmla="*/ 6 w 67"/>
                <a:gd name="T19" fmla="*/ 27 h 65"/>
                <a:gd name="T20" fmla="*/ 12 w 67"/>
                <a:gd name="T21" fmla="*/ 27 h 65"/>
                <a:gd name="T22" fmla="*/ 47 w 67"/>
                <a:gd name="T23" fmla="*/ 27 h 65"/>
                <a:gd name="T24" fmla="*/ 53 w 67"/>
                <a:gd name="T25" fmla="*/ 27 h 65"/>
                <a:gd name="T26" fmla="*/ 40 w 67"/>
                <a:gd name="T27" fmla="*/ 26 h 65"/>
                <a:gd name="T28" fmla="*/ 44 w 67"/>
                <a:gd name="T29" fmla="*/ 28 h 65"/>
                <a:gd name="T30" fmla="*/ 40 w 67"/>
                <a:gd name="T31" fmla="*/ 26 h 65"/>
                <a:gd name="T32" fmla="*/ 32 w 67"/>
                <a:gd name="T33" fmla="*/ 28 h 65"/>
                <a:gd name="T34" fmla="*/ 36 w 67"/>
                <a:gd name="T35" fmla="*/ 26 h 65"/>
                <a:gd name="T36" fmla="*/ 23 w 67"/>
                <a:gd name="T37" fmla="*/ 27 h 65"/>
                <a:gd name="T38" fmla="*/ 29 w 67"/>
                <a:gd name="T39" fmla="*/ 27 h 65"/>
                <a:gd name="T40" fmla="*/ 14 w 67"/>
                <a:gd name="T41" fmla="*/ 27 h 65"/>
                <a:gd name="T42" fmla="*/ 20 w 67"/>
                <a:gd name="T43" fmla="*/ 27 h 65"/>
                <a:gd name="T44" fmla="*/ 5 w 67"/>
                <a:gd name="T45" fmla="*/ 30 h 65"/>
                <a:gd name="T46" fmla="*/ 4 w 67"/>
                <a:gd name="T47" fmla="*/ 34 h 65"/>
                <a:gd name="T48" fmla="*/ 5 w 67"/>
                <a:gd name="T49" fmla="*/ 30 h 65"/>
                <a:gd name="T50" fmla="*/ 5 w 67"/>
                <a:gd name="T51" fmla="*/ 54 h 65"/>
                <a:gd name="T52" fmla="*/ 5 w 67"/>
                <a:gd name="T53" fmla="*/ 60 h 65"/>
                <a:gd name="T54" fmla="*/ 5 w 67"/>
                <a:gd name="T55" fmla="*/ 47 h 65"/>
                <a:gd name="T56" fmla="*/ 4 w 67"/>
                <a:gd name="T57" fmla="*/ 51 h 65"/>
                <a:gd name="T58" fmla="*/ 5 w 67"/>
                <a:gd name="T59" fmla="*/ 47 h 65"/>
                <a:gd name="T60" fmla="*/ 4 w 67"/>
                <a:gd name="T61" fmla="*/ 38 h 65"/>
                <a:gd name="T62" fmla="*/ 5 w 67"/>
                <a:gd name="T63" fmla="*/ 43 h 65"/>
                <a:gd name="T64" fmla="*/ 47 w 67"/>
                <a:gd name="T65" fmla="*/ 61 h 65"/>
                <a:gd name="T66" fmla="*/ 53 w 67"/>
                <a:gd name="T67" fmla="*/ 61 h 65"/>
                <a:gd name="T68" fmla="*/ 39 w 67"/>
                <a:gd name="T69" fmla="*/ 61 h 65"/>
                <a:gd name="T70" fmla="*/ 45 w 67"/>
                <a:gd name="T71" fmla="*/ 61 h 65"/>
                <a:gd name="T72" fmla="*/ 32 w 67"/>
                <a:gd name="T73" fmla="*/ 60 h 65"/>
                <a:gd name="T74" fmla="*/ 36 w 67"/>
                <a:gd name="T75" fmla="*/ 62 h 65"/>
                <a:gd name="T76" fmla="*/ 32 w 67"/>
                <a:gd name="T77" fmla="*/ 60 h 65"/>
                <a:gd name="T78" fmla="*/ 23 w 67"/>
                <a:gd name="T79" fmla="*/ 62 h 65"/>
                <a:gd name="T80" fmla="*/ 28 w 67"/>
                <a:gd name="T81" fmla="*/ 60 h 65"/>
                <a:gd name="T82" fmla="*/ 14 w 67"/>
                <a:gd name="T83" fmla="*/ 61 h 65"/>
                <a:gd name="T84" fmla="*/ 20 w 67"/>
                <a:gd name="T85" fmla="*/ 61 h 65"/>
                <a:gd name="T86" fmla="*/ 16 w 67"/>
                <a:gd name="T87" fmla="*/ 20 h 65"/>
                <a:gd name="T88" fmla="*/ 59 w 67"/>
                <a:gd name="T89" fmla="*/ 34 h 65"/>
                <a:gd name="T90" fmla="*/ 52 w 67"/>
                <a:gd name="T91" fmla="*/ 1 h 65"/>
                <a:gd name="T92" fmla="*/ 35 w 67"/>
                <a:gd name="T93" fmla="*/ 36 h 65"/>
                <a:gd name="T94" fmla="*/ 32 w 67"/>
                <a:gd name="T95" fmla="*/ 48 h 65"/>
                <a:gd name="T96" fmla="*/ 59 w 67"/>
                <a:gd name="T97" fmla="*/ 3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7" h="65">
                  <a:moveTo>
                    <a:pt x="7" y="21"/>
                  </a:moveTo>
                  <a:cubicBezTo>
                    <a:pt x="52" y="21"/>
                    <a:pt x="52" y="21"/>
                    <a:pt x="52" y="21"/>
                  </a:cubicBezTo>
                  <a:cubicBezTo>
                    <a:pt x="55" y="21"/>
                    <a:pt x="57" y="24"/>
                    <a:pt x="57" y="27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3" y="33"/>
                    <a:pt x="32" y="34"/>
                    <a:pt x="31" y="35"/>
                  </a:cubicBezTo>
                  <a:cubicBezTo>
                    <a:pt x="29" y="36"/>
                    <a:pt x="29" y="38"/>
                    <a:pt x="29" y="39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47"/>
                    <a:pt x="29" y="49"/>
                    <a:pt x="31" y="50"/>
                  </a:cubicBezTo>
                  <a:cubicBezTo>
                    <a:pt x="32" y="51"/>
                    <a:pt x="33" y="51"/>
                    <a:pt x="35" y="51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60"/>
                    <a:pt x="57" y="60"/>
                    <a:pt x="57" y="60"/>
                  </a:cubicBezTo>
                  <a:cubicBezTo>
                    <a:pt x="57" y="63"/>
                    <a:pt x="55" y="65"/>
                    <a:pt x="52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3" y="65"/>
                    <a:pt x="0" y="64"/>
                    <a:pt x="0" y="6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7"/>
                    <a:pt x="2" y="12"/>
                    <a:pt x="5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5" y="17"/>
                    <a:pt x="5" y="21"/>
                    <a:pt x="7" y="21"/>
                  </a:cubicBezTo>
                  <a:close/>
                  <a:moveTo>
                    <a:pt x="7" y="60"/>
                  </a:moveTo>
                  <a:cubicBezTo>
                    <a:pt x="6" y="60"/>
                    <a:pt x="6" y="61"/>
                    <a:pt x="6" y="61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6" y="62"/>
                    <a:pt x="6" y="62"/>
                    <a:pt x="7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2" y="62"/>
                    <a:pt x="12" y="62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0"/>
                    <a:pt x="11" y="60"/>
                  </a:cubicBezTo>
                  <a:cubicBezTo>
                    <a:pt x="7" y="60"/>
                    <a:pt x="7" y="60"/>
                    <a:pt x="7" y="60"/>
                  </a:cubicBezTo>
                  <a:close/>
                  <a:moveTo>
                    <a:pt x="39" y="38"/>
                  </a:moveTo>
                  <a:cubicBezTo>
                    <a:pt x="36" y="38"/>
                    <a:pt x="35" y="40"/>
                    <a:pt x="35" y="42"/>
                  </a:cubicBezTo>
                  <a:cubicBezTo>
                    <a:pt x="35" y="45"/>
                    <a:pt x="36" y="46"/>
                    <a:pt x="39" y="46"/>
                  </a:cubicBezTo>
                  <a:cubicBezTo>
                    <a:pt x="41" y="46"/>
                    <a:pt x="43" y="45"/>
                    <a:pt x="43" y="42"/>
                  </a:cubicBezTo>
                  <a:cubicBezTo>
                    <a:pt x="43" y="40"/>
                    <a:pt x="41" y="38"/>
                    <a:pt x="39" y="38"/>
                  </a:cubicBezTo>
                  <a:close/>
                  <a:moveTo>
                    <a:pt x="7" y="26"/>
                  </a:moveTo>
                  <a:cubicBezTo>
                    <a:pt x="6" y="26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8"/>
                    <a:pt x="7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2" y="28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6"/>
                    <a:pt x="11" y="26"/>
                  </a:cubicBezTo>
                  <a:cubicBezTo>
                    <a:pt x="7" y="26"/>
                    <a:pt x="7" y="26"/>
                    <a:pt x="7" y="26"/>
                  </a:cubicBezTo>
                  <a:close/>
                  <a:moveTo>
                    <a:pt x="48" y="26"/>
                  </a:moveTo>
                  <a:cubicBezTo>
                    <a:pt x="47" y="26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8"/>
                    <a:pt x="48" y="28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3" y="28"/>
                    <a:pt x="53" y="27"/>
                    <a:pt x="53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3" y="27"/>
                    <a:pt x="53" y="26"/>
                    <a:pt x="52" y="26"/>
                  </a:cubicBezTo>
                  <a:cubicBezTo>
                    <a:pt x="48" y="26"/>
                    <a:pt x="48" y="26"/>
                    <a:pt x="48" y="26"/>
                  </a:cubicBezTo>
                  <a:close/>
                  <a:moveTo>
                    <a:pt x="40" y="26"/>
                  </a:moveTo>
                  <a:cubicBezTo>
                    <a:pt x="39" y="26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8"/>
                    <a:pt x="40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4" y="26"/>
                    <a:pt x="44" y="26"/>
                  </a:cubicBezTo>
                  <a:cubicBezTo>
                    <a:pt x="40" y="26"/>
                    <a:pt x="40" y="26"/>
                    <a:pt x="40" y="26"/>
                  </a:cubicBezTo>
                  <a:close/>
                  <a:moveTo>
                    <a:pt x="32" y="26"/>
                  </a:moveTo>
                  <a:cubicBezTo>
                    <a:pt x="31" y="26"/>
                    <a:pt x="31" y="27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1" y="28"/>
                    <a:pt x="32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6"/>
                    <a:pt x="36" y="26"/>
                  </a:cubicBezTo>
                  <a:cubicBezTo>
                    <a:pt x="32" y="26"/>
                    <a:pt x="32" y="26"/>
                    <a:pt x="32" y="26"/>
                  </a:cubicBezTo>
                  <a:close/>
                  <a:moveTo>
                    <a:pt x="23" y="26"/>
                  </a:moveTo>
                  <a:cubicBezTo>
                    <a:pt x="23" y="26"/>
                    <a:pt x="23" y="27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3" y="28"/>
                    <a:pt x="23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9" y="27"/>
                    <a:pt x="2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7"/>
                    <a:pt x="28" y="26"/>
                    <a:pt x="28" y="26"/>
                  </a:cubicBezTo>
                  <a:cubicBezTo>
                    <a:pt x="23" y="26"/>
                    <a:pt x="23" y="26"/>
                    <a:pt x="23" y="26"/>
                  </a:cubicBezTo>
                  <a:close/>
                  <a:moveTo>
                    <a:pt x="15" y="26"/>
                  </a:moveTo>
                  <a:cubicBezTo>
                    <a:pt x="14" y="26"/>
                    <a:pt x="14" y="27"/>
                    <a:pt x="14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8"/>
                    <a:pt x="15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0" y="28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6"/>
                    <a:pt x="19" y="26"/>
                  </a:cubicBezTo>
                  <a:cubicBezTo>
                    <a:pt x="15" y="26"/>
                    <a:pt x="15" y="26"/>
                    <a:pt x="15" y="26"/>
                  </a:cubicBezTo>
                  <a:close/>
                  <a:moveTo>
                    <a:pt x="5" y="30"/>
                  </a:moveTo>
                  <a:cubicBezTo>
                    <a:pt x="5" y="30"/>
                    <a:pt x="5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4" y="29"/>
                    <a:pt x="4" y="30"/>
                    <a:pt x="4" y="30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5"/>
                    <a:pt x="4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4"/>
                  </a:cubicBezTo>
                  <a:cubicBezTo>
                    <a:pt x="5" y="30"/>
                    <a:pt x="5" y="30"/>
                    <a:pt x="5" y="30"/>
                  </a:cubicBezTo>
                  <a:close/>
                  <a:moveTo>
                    <a:pt x="5" y="62"/>
                  </a:moveTo>
                  <a:cubicBezTo>
                    <a:pt x="8" y="62"/>
                    <a:pt x="1" y="62"/>
                    <a:pt x="5" y="62"/>
                  </a:cubicBezTo>
                  <a:close/>
                  <a:moveTo>
                    <a:pt x="5" y="55"/>
                  </a:moveTo>
                  <a:cubicBezTo>
                    <a:pt x="5" y="55"/>
                    <a:pt x="5" y="54"/>
                    <a:pt x="5" y="54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60"/>
                    <a:pt x="4" y="60"/>
                    <a:pt x="5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5" y="60"/>
                    <a:pt x="5" y="60"/>
                    <a:pt x="5" y="59"/>
                  </a:cubicBezTo>
                  <a:cubicBezTo>
                    <a:pt x="5" y="55"/>
                    <a:pt x="5" y="55"/>
                    <a:pt x="5" y="55"/>
                  </a:cubicBezTo>
                  <a:close/>
                  <a:moveTo>
                    <a:pt x="5" y="47"/>
                  </a:moveTo>
                  <a:cubicBezTo>
                    <a:pt x="5" y="46"/>
                    <a:pt x="5" y="46"/>
                    <a:pt x="5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4" y="46"/>
                    <a:pt x="4" y="46"/>
                    <a:pt x="4" y="47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2"/>
                    <a:pt x="4" y="52"/>
                    <a:pt x="5" y="5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5" y="52"/>
                    <a:pt x="5" y="51"/>
                  </a:cubicBezTo>
                  <a:cubicBezTo>
                    <a:pt x="5" y="47"/>
                    <a:pt x="5" y="47"/>
                    <a:pt x="5" y="47"/>
                  </a:cubicBezTo>
                  <a:close/>
                  <a:moveTo>
                    <a:pt x="5" y="38"/>
                  </a:moveTo>
                  <a:cubicBezTo>
                    <a:pt x="5" y="38"/>
                    <a:pt x="5" y="37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4" y="37"/>
                    <a:pt x="4" y="38"/>
                    <a:pt x="4" y="38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3"/>
                    <a:pt x="4" y="43"/>
                    <a:pt x="5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38"/>
                    <a:pt x="5" y="38"/>
                    <a:pt x="5" y="38"/>
                  </a:cubicBezTo>
                  <a:close/>
                  <a:moveTo>
                    <a:pt x="48" y="60"/>
                  </a:moveTo>
                  <a:cubicBezTo>
                    <a:pt x="47" y="60"/>
                    <a:pt x="47" y="61"/>
                    <a:pt x="47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7" y="62"/>
                    <a:pt x="47" y="62"/>
                    <a:pt x="48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3" y="62"/>
                    <a:pt x="53" y="62"/>
                    <a:pt x="53" y="61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53" y="61"/>
                    <a:pt x="53" y="60"/>
                    <a:pt x="52" y="60"/>
                  </a:cubicBezTo>
                  <a:cubicBezTo>
                    <a:pt x="48" y="60"/>
                    <a:pt x="48" y="60"/>
                    <a:pt x="48" y="60"/>
                  </a:cubicBezTo>
                  <a:close/>
                  <a:moveTo>
                    <a:pt x="40" y="60"/>
                  </a:moveTo>
                  <a:cubicBezTo>
                    <a:pt x="39" y="60"/>
                    <a:pt x="39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2"/>
                    <a:pt x="39" y="62"/>
                    <a:pt x="40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4" y="62"/>
                    <a:pt x="45" y="62"/>
                    <a:pt x="45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5" y="61"/>
                    <a:pt x="44" y="60"/>
                    <a:pt x="44" y="60"/>
                  </a:cubicBezTo>
                  <a:cubicBezTo>
                    <a:pt x="40" y="60"/>
                    <a:pt x="40" y="60"/>
                    <a:pt x="40" y="60"/>
                  </a:cubicBezTo>
                  <a:close/>
                  <a:moveTo>
                    <a:pt x="32" y="60"/>
                  </a:moveTo>
                  <a:cubicBezTo>
                    <a:pt x="31" y="60"/>
                    <a:pt x="31" y="61"/>
                    <a:pt x="3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2"/>
                    <a:pt x="31" y="62"/>
                    <a:pt x="32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7" y="62"/>
                    <a:pt x="37" y="62"/>
                    <a:pt x="37" y="61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37" y="61"/>
                    <a:pt x="37" y="60"/>
                    <a:pt x="36" y="60"/>
                  </a:cubicBezTo>
                  <a:cubicBezTo>
                    <a:pt x="32" y="60"/>
                    <a:pt x="32" y="60"/>
                    <a:pt x="32" y="60"/>
                  </a:cubicBezTo>
                  <a:close/>
                  <a:moveTo>
                    <a:pt x="23" y="60"/>
                  </a:moveTo>
                  <a:cubicBezTo>
                    <a:pt x="23" y="60"/>
                    <a:pt x="23" y="61"/>
                    <a:pt x="23" y="61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62"/>
                    <a:pt x="29" y="62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8" y="60"/>
                    <a:pt x="28" y="60"/>
                  </a:cubicBezTo>
                  <a:cubicBezTo>
                    <a:pt x="23" y="60"/>
                    <a:pt x="23" y="60"/>
                    <a:pt x="23" y="60"/>
                  </a:cubicBezTo>
                  <a:close/>
                  <a:moveTo>
                    <a:pt x="15" y="60"/>
                  </a:moveTo>
                  <a:cubicBezTo>
                    <a:pt x="14" y="60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2"/>
                    <a:pt x="14" y="62"/>
                    <a:pt x="15" y="62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20" y="62"/>
                    <a:pt x="20" y="62"/>
                    <a:pt x="20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0" y="61"/>
                    <a:pt x="20" y="60"/>
                    <a:pt x="19" y="60"/>
                  </a:cubicBezTo>
                  <a:cubicBezTo>
                    <a:pt x="15" y="60"/>
                    <a:pt x="15" y="60"/>
                    <a:pt x="15" y="60"/>
                  </a:cubicBezTo>
                  <a:close/>
                  <a:moveTo>
                    <a:pt x="7" y="20"/>
                  </a:moveTo>
                  <a:cubicBezTo>
                    <a:pt x="16" y="20"/>
                    <a:pt x="16" y="20"/>
                    <a:pt x="16" y="20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67" y="30"/>
                    <a:pt x="67" y="30"/>
                    <a:pt x="67" y="30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7" y="20"/>
                    <a:pt x="7" y="20"/>
                    <a:pt x="7" y="20"/>
                  </a:cubicBezTo>
                  <a:close/>
                  <a:moveTo>
                    <a:pt x="59" y="36"/>
                  </a:moveTo>
                  <a:cubicBezTo>
                    <a:pt x="57" y="36"/>
                    <a:pt x="57" y="36"/>
                    <a:pt x="57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4" y="36"/>
                    <a:pt x="33" y="36"/>
                    <a:pt x="32" y="37"/>
                  </a:cubicBezTo>
                  <a:cubicBezTo>
                    <a:pt x="32" y="38"/>
                    <a:pt x="31" y="38"/>
                    <a:pt x="31" y="39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47"/>
                    <a:pt x="32" y="47"/>
                    <a:pt x="32" y="48"/>
                  </a:cubicBezTo>
                  <a:cubicBezTo>
                    <a:pt x="33" y="49"/>
                    <a:pt x="34" y="49"/>
                    <a:pt x="35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9" y="49"/>
                    <a:pt x="59" y="49"/>
                    <a:pt x="59" y="49"/>
                  </a:cubicBezTo>
                  <a:lnTo>
                    <a:pt x="59" y="36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" name="组合 3"/>
          <p:cNvGrpSpPr/>
          <p:nvPr/>
        </p:nvGrpSpPr>
        <p:grpSpPr>
          <a:xfrm>
            <a:off x="8255677" y="2036774"/>
            <a:ext cx="3238310" cy="1627958"/>
            <a:chOff x="4282594" y="1850145"/>
            <a:chExt cx="3084908" cy="1550840"/>
          </a:xfrm>
        </p:grpSpPr>
        <p:grpSp>
          <p:nvGrpSpPr>
            <p:cNvPr id="8" name="组合 78"/>
            <p:cNvGrpSpPr/>
            <p:nvPr/>
          </p:nvGrpSpPr>
          <p:grpSpPr>
            <a:xfrm>
              <a:off x="4282594" y="2618746"/>
              <a:ext cx="3084908" cy="782239"/>
              <a:chOff x="1637339" y="2110747"/>
              <a:chExt cx="3242712" cy="782239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1637339" y="2110747"/>
                <a:ext cx="3014277" cy="453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5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阅读</a:t>
                </a:r>
                <a:endParaRPr lang="zh-CN" altLang="en-US" sz="25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文本框 14"/>
              <p:cNvSpPr txBox="1"/>
              <p:nvPr/>
            </p:nvSpPr>
            <p:spPr>
              <a:xfrm>
                <a:off x="2127032" y="2557256"/>
                <a:ext cx="2753019" cy="3357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zh-CN" altLang="en-US" sz="17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便捷的知识点阅读</a:t>
                </a:r>
                <a:endParaRPr lang="zh-CN" altLang="en-US" sz="17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" name="Freeform 39"/>
            <p:cNvSpPr>
              <a:spLocks noEditPoints="1"/>
            </p:cNvSpPr>
            <p:nvPr/>
          </p:nvSpPr>
          <p:spPr bwMode="auto">
            <a:xfrm>
              <a:off x="5141562" y="1850145"/>
              <a:ext cx="1040796" cy="705179"/>
            </a:xfrm>
            <a:custGeom>
              <a:avLst/>
              <a:gdLst>
                <a:gd name="T0" fmla="*/ 53 w 71"/>
                <a:gd name="T1" fmla="*/ 18 h 48"/>
                <a:gd name="T2" fmla="*/ 53 w 71"/>
                <a:gd name="T3" fmla="*/ 35 h 48"/>
                <a:gd name="T4" fmla="*/ 17 w 71"/>
                <a:gd name="T5" fmla="*/ 35 h 48"/>
                <a:gd name="T6" fmla="*/ 17 w 71"/>
                <a:gd name="T7" fmla="*/ 17 h 48"/>
                <a:gd name="T8" fmla="*/ 34 w 71"/>
                <a:gd name="T9" fmla="*/ 24 h 48"/>
                <a:gd name="T10" fmla="*/ 53 w 71"/>
                <a:gd name="T11" fmla="*/ 18 h 48"/>
                <a:gd name="T12" fmla="*/ 7 w 71"/>
                <a:gd name="T13" fmla="*/ 21 h 48"/>
                <a:gd name="T14" fmla="*/ 5 w 71"/>
                <a:gd name="T15" fmla="*/ 30 h 48"/>
                <a:gd name="T16" fmla="*/ 12 w 71"/>
                <a:gd name="T17" fmla="*/ 30 h 48"/>
                <a:gd name="T18" fmla="*/ 10 w 71"/>
                <a:gd name="T19" fmla="*/ 21 h 48"/>
                <a:gd name="T20" fmla="*/ 11 w 71"/>
                <a:gd name="T21" fmla="*/ 19 h 48"/>
                <a:gd name="T22" fmla="*/ 10 w 71"/>
                <a:gd name="T23" fmla="*/ 18 h 48"/>
                <a:gd name="T24" fmla="*/ 10 w 71"/>
                <a:gd name="T25" fmla="*/ 15 h 48"/>
                <a:gd name="T26" fmla="*/ 14 w 71"/>
                <a:gd name="T27" fmla="*/ 16 h 48"/>
                <a:gd name="T28" fmla="*/ 14 w 71"/>
                <a:gd name="T29" fmla="*/ 36 h 48"/>
                <a:gd name="T30" fmla="*/ 14 w 71"/>
                <a:gd name="T31" fmla="*/ 37 h 48"/>
                <a:gd name="T32" fmla="*/ 15 w 71"/>
                <a:gd name="T33" fmla="*/ 38 h 48"/>
                <a:gd name="T34" fmla="*/ 56 w 71"/>
                <a:gd name="T35" fmla="*/ 38 h 48"/>
                <a:gd name="T36" fmla="*/ 56 w 71"/>
                <a:gd name="T37" fmla="*/ 36 h 48"/>
                <a:gd name="T38" fmla="*/ 57 w 71"/>
                <a:gd name="T39" fmla="*/ 17 h 48"/>
                <a:gd name="T40" fmla="*/ 70 w 71"/>
                <a:gd name="T41" fmla="*/ 13 h 48"/>
                <a:gd name="T42" fmla="*/ 71 w 71"/>
                <a:gd name="T43" fmla="*/ 10 h 48"/>
                <a:gd name="T44" fmla="*/ 36 w 71"/>
                <a:gd name="T45" fmla="*/ 0 h 48"/>
                <a:gd name="T46" fmla="*/ 0 w 71"/>
                <a:gd name="T47" fmla="*/ 9 h 48"/>
                <a:gd name="T48" fmla="*/ 0 w 71"/>
                <a:gd name="T49" fmla="*/ 11 h 48"/>
                <a:gd name="T50" fmla="*/ 7 w 71"/>
                <a:gd name="T51" fmla="*/ 14 h 48"/>
                <a:gd name="T52" fmla="*/ 7 w 71"/>
                <a:gd name="T53" fmla="*/ 18 h 48"/>
                <a:gd name="T54" fmla="*/ 7 w 71"/>
                <a:gd name="T55" fmla="*/ 19 h 48"/>
                <a:gd name="T56" fmla="*/ 7 w 71"/>
                <a:gd name="T57" fmla="*/ 21 h 48"/>
                <a:gd name="T58" fmla="*/ 13 w 71"/>
                <a:gd name="T59" fmla="*/ 13 h 48"/>
                <a:gd name="T60" fmla="*/ 8 w 71"/>
                <a:gd name="T61" fmla="*/ 11 h 48"/>
                <a:gd name="T62" fmla="*/ 31 w 71"/>
                <a:gd name="T63" fmla="*/ 6 h 48"/>
                <a:gd name="T64" fmla="*/ 35 w 71"/>
                <a:gd name="T65" fmla="*/ 5 h 48"/>
                <a:gd name="T66" fmla="*/ 40 w 71"/>
                <a:gd name="T67" fmla="*/ 7 h 48"/>
                <a:gd name="T68" fmla="*/ 35 w 71"/>
                <a:gd name="T69" fmla="*/ 10 h 48"/>
                <a:gd name="T70" fmla="*/ 32 w 71"/>
                <a:gd name="T71" fmla="*/ 9 h 48"/>
                <a:gd name="T72" fmla="*/ 13 w 71"/>
                <a:gd name="T73" fmla="*/ 1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1" h="48">
                  <a:moveTo>
                    <a:pt x="53" y="18"/>
                  </a:moveTo>
                  <a:cubicBezTo>
                    <a:pt x="53" y="35"/>
                    <a:pt x="53" y="35"/>
                    <a:pt x="53" y="35"/>
                  </a:cubicBezTo>
                  <a:cubicBezTo>
                    <a:pt x="43" y="40"/>
                    <a:pt x="31" y="43"/>
                    <a:pt x="17" y="35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53" y="18"/>
                    <a:pt x="53" y="18"/>
                    <a:pt x="53" y="18"/>
                  </a:cubicBezTo>
                  <a:close/>
                  <a:moveTo>
                    <a:pt x="7" y="21"/>
                  </a:moveTo>
                  <a:cubicBezTo>
                    <a:pt x="5" y="30"/>
                    <a:pt x="5" y="30"/>
                    <a:pt x="5" y="30"/>
                  </a:cubicBezTo>
                  <a:cubicBezTo>
                    <a:pt x="7" y="32"/>
                    <a:pt x="9" y="32"/>
                    <a:pt x="12" y="30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1" y="20"/>
                    <a:pt x="11" y="19"/>
                  </a:cubicBezTo>
                  <a:cubicBezTo>
                    <a:pt x="11" y="19"/>
                    <a:pt x="10" y="18"/>
                    <a:pt x="10" y="18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30" y="48"/>
                    <a:pt x="46" y="43"/>
                    <a:pt x="56" y="38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9"/>
                    <a:pt x="7" y="19"/>
                  </a:cubicBezTo>
                  <a:cubicBezTo>
                    <a:pt x="7" y="20"/>
                    <a:pt x="7" y="20"/>
                    <a:pt x="7" y="21"/>
                  </a:cubicBezTo>
                  <a:close/>
                  <a:moveTo>
                    <a:pt x="13" y="13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2" y="5"/>
                    <a:pt x="34" y="5"/>
                    <a:pt x="35" y="5"/>
                  </a:cubicBezTo>
                  <a:cubicBezTo>
                    <a:pt x="38" y="5"/>
                    <a:pt x="40" y="6"/>
                    <a:pt x="40" y="7"/>
                  </a:cubicBezTo>
                  <a:cubicBezTo>
                    <a:pt x="40" y="9"/>
                    <a:pt x="38" y="10"/>
                    <a:pt x="35" y="10"/>
                  </a:cubicBezTo>
                  <a:cubicBezTo>
                    <a:pt x="34" y="10"/>
                    <a:pt x="32" y="9"/>
                    <a:pt x="32" y="9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" name="组合 4"/>
          <p:cNvGrpSpPr/>
          <p:nvPr/>
        </p:nvGrpSpPr>
        <p:grpSpPr>
          <a:xfrm>
            <a:off x="4463229" y="1934385"/>
            <a:ext cx="3010184" cy="1772791"/>
            <a:chOff x="984566" y="3828284"/>
            <a:chExt cx="2867589" cy="1688812"/>
          </a:xfrm>
        </p:grpSpPr>
        <p:grpSp>
          <p:nvGrpSpPr>
            <p:cNvPr id="13" name="组合 81"/>
            <p:cNvGrpSpPr/>
            <p:nvPr/>
          </p:nvGrpSpPr>
          <p:grpSpPr>
            <a:xfrm>
              <a:off x="984566" y="4694572"/>
              <a:ext cx="2867589" cy="822524"/>
              <a:chOff x="1637339" y="2110747"/>
              <a:chExt cx="3014277" cy="822524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1637339" y="2110747"/>
                <a:ext cx="3014277" cy="453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5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获取</a:t>
                </a:r>
                <a:endParaRPr lang="zh-CN" altLang="en-US" sz="25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文本框 14"/>
              <p:cNvSpPr txBox="1"/>
              <p:nvPr/>
            </p:nvSpPr>
            <p:spPr>
              <a:xfrm>
                <a:off x="1708560" y="2522531"/>
                <a:ext cx="2753019" cy="4107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30000"/>
                  </a:lnSpc>
                  <a:defRPr/>
                </a:pPr>
                <a:r>
                  <a:rPr lang="zh-CN" altLang="en-US" sz="17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全面的获取方式</a:t>
                </a:r>
                <a:endParaRPr lang="zh-CN" altLang="en-US" sz="17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" name="Freeform 102"/>
            <p:cNvSpPr>
              <a:spLocks noEditPoints="1"/>
            </p:cNvSpPr>
            <p:nvPr/>
          </p:nvSpPr>
          <p:spPr bwMode="auto">
            <a:xfrm>
              <a:off x="2004757" y="3828284"/>
              <a:ext cx="622747" cy="809877"/>
            </a:xfrm>
            <a:custGeom>
              <a:avLst/>
              <a:gdLst>
                <a:gd name="T0" fmla="*/ 48 w 52"/>
                <a:gd name="T1" fmla="*/ 44 h 68"/>
                <a:gd name="T2" fmla="*/ 44 w 52"/>
                <a:gd name="T3" fmla="*/ 68 h 68"/>
                <a:gd name="T4" fmla="*/ 12 w 52"/>
                <a:gd name="T5" fmla="*/ 68 h 68"/>
                <a:gd name="T6" fmla="*/ 8 w 52"/>
                <a:gd name="T7" fmla="*/ 44 h 68"/>
                <a:gd name="T8" fmla="*/ 4 w 52"/>
                <a:gd name="T9" fmla="*/ 44 h 68"/>
                <a:gd name="T10" fmla="*/ 4 w 52"/>
                <a:gd name="T11" fmla="*/ 38 h 68"/>
                <a:gd name="T12" fmla="*/ 25 w 52"/>
                <a:gd name="T13" fmla="*/ 38 h 68"/>
                <a:gd name="T14" fmla="*/ 20 w 52"/>
                <a:gd name="T15" fmla="*/ 32 h 68"/>
                <a:gd name="T16" fmla="*/ 10 w 52"/>
                <a:gd name="T17" fmla="*/ 32 h 68"/>
                <a:gd name="T18" fmla="*/ 1 w 52"/>
                <a:gd name="T19" fmla="*/ 24 h 68"/>
                <a:gd name="T20" fmla="*/ 1 w 52"/>
                <a:gd name="T21" fmla="*/ 24 h 68"/>
                <a:gd name="T22" fmla="*/ 0 w 52"/>
                <a:gd name="T23" fmla="*/ 22 h 68"/>
                <a:gd name="T24" fmla="*/ 2 w 52"/>
                <a:gd name="T25" fmla="*/ 21 h 68"/>
                <a:gd name="T26" fmla="*/ 14 w 52"/>
                <a:gd name="T27" fmla="*/ 19 h 68"/>
                <a:gd name="T28" fmla="*/ 18 w 52"/>
                <a:gd name="T29" fmla="*/ 20 h 68"/>
                <a:gd name="T30" fmla="*/ 21 w 52"/>
                <a:gd name="T31" fmla="*/ 23 h 68"/>
                <a:gd name="T32" fmla="*/ 22 w 52"/>
                <a:gd name="T33" fmla="*/ 30 h 68"/>
                <a:gd name="T34" fmla="*/ 27 w 52"/>
                <a:gd name="T35" fmla="*/ 34 h 68"/>
                <a:gd name="T36" fmla="*/ 28 w 52"/>
                <a:gd name="T37" fmla="*/ 28 h 68"/>
                <a:gd name="T38" fmla="*/ 24 w 52"/>
                <a:gd name="T39" fmla="*/ 19 h 68"/>
                <a:gd name="T40" fmla="*/ 25 w 52"/>
                <a:gd name="T41" fmla="*/ 13 h 68"/>
                <a:gd name="T42" fmla="*/ 28 w 52"/>
                <a:gd name="T43" fmla="*/ 8 h 68"/>
                <a:gd name="T44" fmla="*/ 46 w 52"/>
                <a:gd name="T45" fmla="*/ 0 h 68"/>
                <a:gd name="T46" fmla="*/ 48 w 52"/>
                <a:gd name="T47" fmla="*/ 0 h 68"/>
                <a:gd name="T48" fmla="*/ 48 w 52"/>
                <a:gd name="T49" fmla="*/ 3 h 68"/>
                <a:gd name="T50" fmla="*/ 48 w 52"/>
                <a:gd name="T51" fmla="*/ 3 h 68"/>
                <a:gd name="T52" fmla="*/ 45 w 52"/>
                <a:gd name="T53" fmla="*/ 19 h 68"/>
                <a:gd name="T54" fmla="*/ 32 w 52"/>
                <a:gd name="T55" fmla="*/ 29 h 68"/>
                <a:gd name="T56" fmla="*/ 31 w 52"/>
                <a:gd name="T57" fmla="*/ 38 h 68"/>
                <a:gd name="T58" fmla="*/ 52 w 52"/>
                <a:gd name="T59" fmla="*/ 38 h 68"/>
                <a:gd name="T60" fmla="*/ 52 w 52"/>
                <a:gd name="T61" fmla="*/ 44 h 68"/>
                <a:gd name="T62" fmla="*/ 48 w 52"/>
                <a:gd name="T63" fmla="*/ 44 h 68"/>
                <a:gd name="T64" fmla="*/ 18 w 52"/>
                <a:gd name="T65" fmla="*/ 30 h 68"/>
                <a:gd name="T66" fmla="*/ 10 w 52"/>
                <a:gd name="T67" fmla="*/ 25 h 68"/>
                <a:gd name="T68" fmla="*/ 11 w 52"/>
                <a:gd name="T69" fmla="*/ 23 h 68"/>
                <a:gd name="T70" fmla="*/ 19 w 52"/>
                <a:gd name="T71" fmla="*/ 27 h 68"/>
                <a:gd name="T72" fmla="*/ 18 w 52"/>
                <a:gd name="T73" fmla="*/ 25 h 68"/>
                <a:gd name="T74" fmla="*/ 17 w 52"/>
                <a:gd name="T75" fmla="*/ 23 h 68"/>
                <a:gd name="T76" fmla="*/ 14 w 52"/>
                <a:gd name="T77" fmla="*/ 22 h 68"/>
                <a:gd name="T78" fmla="*/ 5 w 52"/>
                <a:gd name="T79" fmla="*/ 23 h 68"/>
                <a:gd name="T80" fmla="*/ 11 w 52"/>
                <a:gd name="T81" fmla="*/ 29 h 68"/>
                <a:gd name="T82" fmla="*/ 18 w 52"/>
                <a:gd name="T83" fmla="*/ 30 h 68"/>
                <a:gd name="T84" fmla="*/ 30 w 52"/>
                <a:gd name="T85" fmla="*/ 22 h 68"/>
                <a:gd name="T86" fmla="*/ 35 w 52"/>
                <a:gd name="T87" fmla="*/ 14 h 68"/>
                <a:gd name="T88" fmla="*/ 37 w 52"/>
                <a:gd name="T89" fmla="*/ 15 h 68"/>
                <a:gd name="T90" fmla="*/ 33 w 52"/>
                <a:gd name="T91" fmla="*/ 24 h 68"/>
                <a:gd name="T92" fmla="*/ 41 w 52"/>
                <a:gd name="T93" fmla="*/ 17 h 68"/>
                <a:gd name="T94" fmla="*/ 44 w 52"/>
                <a:gd name="T95" fmla="*/ 6 h 68"/>
                <a:gd name="T96" fmla="*/ 32 w 52"/>
                <a:gd name="T97" fmla="*/ 12 h 68"/>
                <a:gd name="T98" fmla="*/ 29 w 52"/>
                <a:gd name="T99" fmla="*/ 15 h 68"/>
                <a:gd name="T100" fmla="*/ 29 w 52"/>
                <a:gd name="T101" fmla="*/ 19 h 68"/>
                <a:gd name="T102" fmla="*/ 30 w 52"/>
                <a:gd name="T103" fmla="*/ 2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" h="68">
                  <a:moveTo>
                    <a:pt x="48" y="44"/>
                  </a:moveTo>
                  <a:cubicBezTo>
                    <a:pt x="44" y="68"/>
                    <a:pt x="44" y="68"/>
                    <a:pt x="44" y="68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36"/>
                    <a:pt x="22" y="34"/>
                    <a:pt x="20" y="32"/>
                  </a:cubicBezTo>
                  <a:cubicBezTo>
                    <a:pt x="17" y="34"/>
                    <a:pt x="13" y="34"/>
                    <a:pt x="10" y="32"/>
                  </a:cubicBezTo>
                  <a:cubicBezTo>
                    <a:pt x="6" y="30"/>
                    <a:pt x="3" y="27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6" y="19"/>
                    <a:pt x="10" y="18"/>
                    <a:pt x="14" y="19"/>
                  </a:cubicBezTo>
                  <a:cubicBezTo>
                    <a:pt x="16" y="19"/>
                    <a:pt x="17" y="20"/>
                    <a:pt x="18" y="20"/>
                  </a:cubicBezTo>
                  <a:cubicBezTo>
                    <a:pt x="20" y="21"/>
                    <a:pt x="21" y="22"/>
                    <a:pt x="21" y="23"/>
                  </a:cubicBezTo>
                  <a:cubicBezTo>
                    <a:pt x="22" y="25"/>
                    <a:pt x="22" y="27"/>
                    <a:pt x="22" y="30"/>
                  </a:cubicBezTo>
                  <a:cubicBezTo>
                    <a:pt x="24" y="31"/>
                    <a:pt x="25" y="32"/>
                    <a:pt x="27" y="34"/>
                  </a:cubicBezTo>
                  <a:cubicBezTo>
                    <a:pt x="27" y="32"/>
                    <a:pt x="28" y="30"/>
                    <a:pt x="28" y="28"/>
                  </a:cubicBezTo>
                  <a:cubicBezTo>
                    <a:pt x="26" y="25"/>
                    <a:pt x="24" y="22"/>
                    <a:pt x="24" y="19"/>
                  </a:cubicBezTo>
                  <a:cubicBezTo>
                    <a:pt x="24" y="17"/>
                    <a:pt x="24" y="15"/>
                    <a:pt x="25" y="13"/>
                  </a:cubicBezTo>
                  <a:cubicBezTo>
                    <a:pt x="26" y="11"/>
                    <a:pt x="27" y="9"/>
                    <a:pt x="28" y="8"/>
                  </a:cubicBezTo>
                  <a:cubicBezTo>
                    <a:pt x="33" y="4"/>
                    <a:pt x="40" y="1"/>
                    <a:pt x="4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8"/>
                    <a:pt x="48" y="14"/>
                    <a:pt x="45" y="19"/>
                  </a:cubicBezTo>
                  <a:cubicBezTo>
                    <a:pt x="43" y="25"/>
                    <a:pt x="38" y="29"/>
                    <a:pt x="32" y="29"/>
                  </a:cubicBezTo>
                  <a:cubicBezTo>
                    <a:pt x="31" y="32"/>
                    <a:pt x="31" y="35"/>
                    <a:pt x="31" y="38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48" y="44"/>
                    <a:pt x="48" y="44"/>
                    <a:pt x="48" y="44"/>
                  </a:cubicBezTo>
                  <a:close/>
                  <a:moveTo>
                    <a:pt x="18" y="30"/>
                  </a:moveTo>
                  <a:cubicBezTo>
                    <a:pt x="15" y="28"/>
                    <a:pt x="13" y="26"/>
                    <a:pt x="10" y="25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4" y="24"/>
                    <a:pt x="16" y="26"/>
                    <a:pt x="19" y="27"/>
                  </a:cubicBezTo>
                  <a:cubicBezTo>
                    <a:pt x="19" y="26"/>
                    <a:pt x="19" y="26"/>
                    <a:pt x="18" y="25"/>
                  </a:cubicBezTo>
                  <a:cubicBezTo>
                    <a:pt x="18" y="24"/>
                    <a:pt x="17" y="24"/>
                    <a:pt x="17" y="23"/>
                  </a:cubicBezTo>
                  <a:cubicBezTo>
                    <a:pt x="16" y="23"/>
                    <a:pt x="15" y="22"/>
                    <a:pt x="14" y="22"/>
                  </a:cubicBezTo>
                  <a:cubicBezTo>
                    <a:pt x="11" y="22"/>
                    <a:pt x="8" y="22"/>
                    <a:pt x="5" y="23"/>
                  </a:cubicBezTo>
                  <a:cubicBezTo>
                    <a:pt x="7" y="26"/>
                    <a:pt x="9" y="28"/>
                    <a:pt x="11" y="29"/>
                  </a:cubicBezTo>
                  <a:cubicBezTo>
                    <a:pt x="13" y="30"/>
                    <a:pt x="15" y="30"/>
                    <a:pt x="18" y="30"/>
                  </a:cubicBezTo>
                  <a:close/>
                  <a:moveTo>
                    <a:pt x="30" y="22"/>
                  </a:moveTo>
                  <a:cubicBezTo>
                    <a:pt x="32" y="19"/>
                    <a:pt x="33" y="17"/>
                    <a:pt x="35" y="14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5" y="18"/>
                    <a:pt x="34" y="21"/>
                    <a:pt x="33" y="24"/>
                  </a:cubicBezTo>
                  <a:cubicBezTo>
                    <a:pt x="37" y="23"/>
                    <a:pt x="39" y="21"/>
                    <a:pt x="41" y="17"/>
                  </a:cubicBezTo>
                  <a:cubicBezTo>
                    <a:pt x="42" y="14"/>
                    <a:pt x="43" y="10"/>
                    <a:pt x="44" y="6"/>
                  </a:cubicBezTo>
                  <a:cubicBezTo>
                    <a:pt x="39" y="7"/>
                    <a:pt x="35" y="9"/>
                    <a:pt x="32" y="12"/>
                  </a:cubicBezTo>
                  <a:cubicBezTo>
                    <a:pt x="31" y="13"/>
                    <a:pt x="30" y="14"/>
                    <a:pt x="29" y="15"/>
                  </a:cubicBezTo>
                  <a:cubicBezTo>
                    <a:pt x="29" y="16"/>
                    <a:pt x="29" y="17"/>
                    <a:pt x="29" y="19"/>
                  </a:cubicBezTo>
                  <a:cubicBezTo>
                    <a:pt x="29" y="20"/>
                    <a:pt x="30" y="21"/>
                    <a:pt x="30" y="22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5"/>
          <p:cNvSpPr txBox="1"/>
          <p:nvPr/>
        </p:nvSpPr>
        <p:spPr>
          <a:xfrm>
            <a:off x="961164" y="188325"/>
            <a:ext cx="473143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zh-CN" sz="3600" dirty="0"/>
          </a:p>
        </p:txBody>
      </p:sp>
      <p:grpSp>
        <p:nvGrpSpPr>
          <p:cNvPr id="28" name="组合 27"/>
          <p:cNvGrpSpPr/>
          <p:nvPr/>
        </p:nvGrpSpPr>
        <p:grpSpPr>
          <a:xfrm>
            <a:off x="3791" y="232616"/>
            <a:ext cx="758751" cy="693080"/>
            <a:chOff x="0" y="532828"/>
            <a:chExt cx="759125" cy="568897"/>
          </a:xfrm>
        </p:grpSpPr>
        <p:sp>
          <p:nvSpPr>
            <p:cNvPr id="29" name="矩形 28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791" y="922615"/>
            <a:ext cx="12184419" cy="45696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7" name="图片 5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3385139" y="2099474"/>
            <a:ext cx="5127411" cy="3510808"/>
          </a:xfrm>
          <a:prstGeom prst="rect">
            <a:avLst/>
          </a:prstGeom>
        </p:spPr>
      </p:pic>
      <p:cxnSp>
        <p:nvCxnSpPr>
          <p:cNvPr id="58" name="直接连接符 57"/>
          <p:cNvCxnSpPr/>
          <p:nvPr/>
        </p:nvCxnSpPr>
        <p:spPr>
          <a:xfrm>
            <a:off x="4881930" y="2195134"/>
            <a:ext cx="0" cy="686233"/>
          </a:xfrm>
          <a:prstGeom prst="line">
            <a:avLst/>
          </a:prstGeom>
          <a:noFill/>
          <a:ln w="19050" cap="flat" cmpd="sng" algn="ctr">
            <a:solidFill>
              <a:srgbClr val="0075CC"/>
            </a:solidFill>
            <a:prstDash val="solid"/>
          </a:ln>
          <a:effectLst>
            <a:outerShdw dist="12700" sx="101000" sy="101000" algn="l" rotWithShape="0">
              <a:srgbClr val="43CEFF"/>
            </a:outerShdw>
          </a:effectLst>
        </p:spPr>
      </p:cxnSp>
      <p:cxnSp>
        <p:nvCxnSpPr>
          <p:cNvPr id="59" name="直接连接符 58"/>
          <p:cNvCxnSpPr/>
          <p:nvPr/>
        </p:nvCxnSpPr>
        <p:spPr>
          <a:xfrm>
            <a:off x="4881930" y="3511761"/>
            <a:ext cx="0" cy="686233"/>
          </a:xfrm>
          <a:prstGeom prst="line">
            <a:avLst/>
          </a:prstGeom>
          <a:noFill/>
          <a:ln w="19050" cap="flat" cmpd="sng" algn="ctr">
            <a:solidFill>
              <a:srgbClr val="F79646">
                <a:lumMod val="50000"/>
              </a:srgbClr>
            </a:solidFill>
            <a:prstDash val="solid"/>
          </a:ln>
          <a:effectLst>
            <a:outerShdw dist="12700" sx="101000" sy="101000" algn="l" rotWithShape="0">
              <a:srgbClr val="FFC819"/>
            </a:outerShdw>
          </a:effectLst>
        </p:spPr>
      </p:cxnSp>
      <p:cxnSp>
        <p:nvCxnSpPr>
          <p:cNvPr id="60" name="直接连接符 59"/>
          <p:cNvCxnSpPr/>
          <p:nvPr/>
        </p:nvCxnSpPr>
        <p:spPr>
          <a:xfrm>
            <a:off x="4881930" y="4841341"/>
            <a:ext cx="0" cy="686233"/>
          </a:xfrm>
          <a:prstGeom prst="line">
            <a:avLst/>
          </a:prstGeom>
          <a:noFill/>
          <a:ln w="19050" cap="flat" cmpd="sng" algn="ctr">
            <a:solidFill>
              <a:srgbClr val="3A8A1E"/>
            </a:solidFill>
            <a:prstDash val="solid"/>
          </a:ln>
          <a:effectLst>
            <a:outerShdw dist="12700" sx="101000" sy="101000" algn="l" rotWithShape="0">
              <a:srgbClr val="C7EF85"/>
            </a:outerShdw>
          </a:effectLst>
        </p:spPr>
      </p:cxnSp>
      <p:sp>
        <p:nvSpPr>
          <p:cNvPr id="61" name="文本框 32"/>
          <p:cNvSpPr txBox="1"/>
          <p:nvPr/>
        </p:nvSpPr>
        <p:spPr>
          <a:xfrm>
            <a:off x="4850489" y="2292596"/>
            <a:ext cx="265136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  <a:effectLst/>
              </a:rPr>
              <a:t>图书的一站式检索</a:t>
            </a:r>
            <a:endParaRPr lang="en-US" altLang="zh-CN" dirty="0">
              <a:solidFill>
                <a:schemeClr val="bg1"/>
              </a:solidFill>
              <a:effectLst/>
            </a:endParaRPr>
          </a:p>
        </p:txBody>
      </p:sp>
      <p:sp>
        <p:nvSpPr>
          <p:cNvPr id="62" name="文本框 32"/>
          <p:cNvSpPr txBox="1"/>
          <p:nvPr/>
        </p:nvSpPr>
        <p:spPr>
          <a:xfrm>
            <a:off x="4914945" y="3614715"/>
            <a:ext cx="239511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  <a:effectLst/>
              </a:rPr>
              <a:t>图书资源补缺</a:t>
            </a:r>
            <a:endParaRPr lang="en-US" altLang="zh-CN" dirty="0">
              <a:solidFill>
                <a:schemeClr val="bg1"/>
              </a:solidFill>
              <a:effectLst/>
            </a:endParaRPr>
          </a:p>
        </p:txBody>
      </p:sp>
      <p:sp>
        <p:nvSpPr>
          <p:cNvPr id="63" name="文本框 32"/>
          <p:cNvSpPr txBox="1"/>
          <p:nvPr/>
        </p:nvSpPr>
        <p:spPr>
          <a:xfrm>
            <a:off x="5147653" y="4964730"/>
            <a:ext cx="205704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>
                <a:solidFill>
                  <a:schemeClr val="bg1"/>
                </a:solidFill>
                <a:effectLst/>
              </a:rPr>
              <a:t>知识点搜索</a:t>
            </a:r>
            <a:endParaRPr lang="en-US" altLang="zh-CN" sz="2800" dirty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99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99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3791" y="232616"/>
            <a:ext cx="758751" cy="693080"/>
            <a:chOff x="0" y="532828"/>
            <a:chExt cx="759125" cy="568897"/>
          </a:xfrm>
        </p:grpSpPr>
        <p:sp>
          <p:nvSpPr>
            <p:cNvPr id="29" name="矩形 28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791" y="922615"/>
            <a:ext cx="12184419" cy="45696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719024" y="1788018"/>
            <a:ext cx="3304089" cy="3826437"/>
            <a:chOff x="1716078" y="1788005"/>
            <a:chExt cx="3305714" cy="3828319"/>
          </a:xfrm>
        </p:grpSpPr>
        <p:sp>
          <p:nvSpPr>
            <p:cNvPr id="44" name="矩形 43"/>
            <p:cNvSpPr/>
            <p:nvPr/>
          </p:nvSpPr>
          <p:spPr>
            <a:xfrm>
              <a:off x="1997632" y="2279686"/>
              <a:ext cx="3024160" cy="12839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1778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5" name="图片 44"/>
            <p:cNvPicPr>
              <a:picLocks noChangeAspect="1"/>
            </p:cNvPicPr>
            <p:nvPr/>
          </p:nvPicPr>
          <p:blipFill rotWithShape="1">
            <a:blip r:embed="rId1" cstate="screen"/>
            <a:srcRect l="16010" t="71194" r="15480" b="14470"/>
            <a:stretch>
              <a:fillRect/>
            </a:stretch>
          </p:blipFill>
          <p:spPr>
            <a:xfrm rot="5400000" flipH="1" flipV="1">
              <a:off x="237499" y="3266584"/>
              <a:ext cx="3828319" cy="871161"/>
            </a:xfrm>
            <a:prstGeom prst="rect">
              <a:avLst/>
            </a:prstGeom>
          </p:spPr>
        </p:pic>
      </p:grpSp>
      <p:grpSp>
        <p:nvGrpSpPr>
          <p:cNvPr id="47" name="组合 46"/>
          <p:cNvGrpSpPr/>
          <p:nvPr/>
        </p:nvGrpSpPr>
        <p:grpSpPr>
          <a:xfrm>
            <a:off x="4649795" y="2279459"/>
            <a:ext cx="1452536" cy="1283358"/>
            <a:chOff x="4648290" y="2279687"/>
            <a:chExt cx="1453250" cy="1283989"/>
          </a:xfrm>
        </p:grpSpPr>
        <p:sp>
          <p:nvSpPr>
            <p:cNvPr id="48" name="Freeform 23"/>
            <p:cNvSpPr/>
            <p:nvPr/>
          </p:nvSpPr>
          <p:spPr bwMode="auto">
            <a:xfrm>
              <a:off x="4794469" y="2418174"/>
              <a:ext cx="1160891" cy="1005307"/>
            </a:xfrm>
            <a:custGeom>
              <a:avLst/>
              <a:gdLst>
                <a:gd name="T0" fmla="*/ 170 w 679"/>
                <a:gd name="T1" fmla="*/ 588 h 588"/>
                <a:gd name="T2" fmla="*/ 0 w 679"/>
                <a:gd name="T3" fmla="*/ 294 h 588"/>
                <a:gd name="T4" fmla="*/ 170 w 679"/>
                <a:gd name="T5" fmla="*/ 0 h 588"/>
                <a:gd name="T6" fmla="*/ 509 w 679"/>
                <a:gd name="T7" fmla="*/ 0 h 588"/>
                <a:gd name="T8" fmla="*/ 679 w 679"/>
                <a:gd name="T9" fmla="*/ 294 h 588"/>
                <a:gd name="T10" fmla="*/ 509 w 679"/>
                <a:gd name="T11" fmla="*/ 588 h 588"/>
                <a:gd name="T12" fmla="*/ 170 w 679"/>
                <a:gd name="T13" fmla="*/ 588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9" h="588">
                  <a:moveTo>
                    <a:pt x="170" y="588"/>
                  </a:moveTo>
                  <a:lnTo>
                    <a:pt x="0" y="294"/>
                  </a:lnTo>
                  <a:lnTo>
                    <a:pt x="170" y="0"/>
                  </a:lnTo>
                  <a:lnTo>
                    <a:pt x="509" y="0"/>
                  </a:lnTo>
                  <a:lnTo>
                    <a:pt x="679" y="294"/>
                  </a:lnTo>
                  <a:lnTo>
                    <a:pt x="509" y="588"/>
                  </a:lnTo>
                  <a:lnTo>
                    <a:pt x="170" y="588"/>
                  </a:lnTo>
                  <a:close/>
                </a:path>
              </a:pathLst>
            </a:custGeom>
            <a:solidFill>
              <a:srgbClr val="FFFFFF"/>
            </a:solidFill>
            <a:ln w="14288" cap="flat">
              <a:noFill/>
              <a:prstDash val="solid"/>
              <a:miter lim="800000"/>
            </a:ln>
          </p:spPr>
          <p:txBody>
            <a:bodyPr vert="horz" wrap="square" lIns="91395" tIns="45697" rIns="91395" bIns="45697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6"/>
            <p:cNvSpPr>
              <a:spLocks noEditPoints="1"/>
            </p:cNvSpPr>
            <p:nvPr/>
          </p:nvSpPr>
          <p:spPr bwMode="auto">
            <a:xfrm>
              <a:off x="4648290" y="2279687"/>
              <a:ext cx="1453250" cy="1283989"/>
            </a:xfrm>
            <a:custGeom>
              <a:avLst/>
              <a:gdLst>
                <a:gd name="T0" fmla="*/ 353 w 357"/>
                <a:gd name="T1" fmla="*/ 143 h 315"/>
                <a:gd name="T2" fmla="*/ 278 w 357"/>
                <a:gd name="T3" fmla="*/ 14 h 315"/>
                <a:gd name="T4" fmla="*/ 253 w 357"/>
                <a:gd name="T5" fmla="*/ 0 h 315"/>
                <a:gd name="T6" fmla="*/ 104 w 357"/>
                <a:gd name="T7" fmla="*/ 0 h 315"/>
                <a:gd name="T8" fmla="*/ 79 w 357"/>
                <a:gd name="T9" fmla="*/ 14 h 315"/>
                <a:gd name="T10" fmla="*/ 5 w 357"/>
                <a:gd name="T11" fmla="*/ 143 h 315"/>
                <a:gd name="T12" fmla="*/ 5 w 357"/>
                <a:gd name="T13" fmla="*/ 172 h 315"/>
                <a:gd name="T14" fmla="*/ 79 w 357"/>
                <a:gd name="T15" fmla="*/ 301 h 315"/>
                <a:gd name="T16" fmla="*/ 104 w 357"/>
                <a:gd name="T17" fmla="*/ 315 h 315"/>
                <a:gd name="T18" fmla="*/ 253 w 357"/>
                <a:gd name="T19" fmla="*/ 315 h 315"/>
                <a:gd name="T20" fmla="*/ 278 w 357"/>
                <a:gd name="T21" fmla="*/ 301 h 315"/>
                <a:gd name="T22" fmla="*/ 353 w 357"/>
                <a:gd name="T23" fmla="*/ 172 h 315"/>
                <a:gd name="T24" fmla="*/ 353 w 357"/>
                <a:gd name="T25" fmla="*/ 143 h 315"/>
                <a:gd name="T26" fmla="*/ 284 w 357"/>
                <a:gd name="T27" fmla="*/ 172 h 315"/>
                <a:gd name="T28" fmla="*/ 244 w 357"/>
                <a:gd name="T29" fmla="*/ 241 h 315"/>
                <a:gd name="T30" fmla="*/ 218 w 357"/>
                <a:gd name="T31" fmla="*/ 256 h 315"/>
                <a:gd name="T32" fmla="*/ 139 w 357"/>
                <a:gd name="T33" fmla="*/ 256 h 315"/>
                <a:gd name="T34" fmla="*/ 113 w 357"/>
                <a:gd name="T35" fmla="*/ 241 h 315"/>
                <a:gd name="T36" fmla="*/ 74 w 357"/>
                <a:gd name="T37" fmla="*/ 172 h 315"/>
                <a:gd name="T38" fmla="*/ 74 w 357"/>
                <a:gd name="T39" fmla="*/ 143 h 315"/>
                <a:gd name="T40" fmla="*/ 113 w 357"/>
                <a:gd name="T41" fmla="*/ 74 h 315"/>
                <a:gd name="T42" fmla="*/ 139 w 357"/>
                <a:gd name="T43" fmla="*/ 59 h 315"/>
                <a:gd name="T44" fmla="*/ 218 w 357"/>
                <a:gd name="T45" fmla="*/ 59 h 315"/>
                <a:gd name="T46" fmla="*/ 244 w 357"/>
                <a:gd name="T47" fmla="*/ 74 h 315"/>
                <a:gd name="T48" fmla="*/ 284 w 357"/>
                <a:gd name="T49" fmla="*/ 143 h 315"/>
                <a:gd name="T50" fmla="*/ 284 w 357"/>
                <a:gd name="T51" fmla="*/ 172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57" h="315">
                  <a:moveTo>
                    <a:pt x="353" y="143"/>
                  </a:moveTo>
                  <a:cubicBezTo>
                    <a:pt x="278" y="14"/>
                    <a:pt x="278" y="14"/>
                    <a:pt x="278" y="14"/>
                  </a:cubicBezTo>
                  <a:cubicBezTo>
                    <a:pt x="273" y="6"/>
                    <a:pt x="262" y="0"/>
                    <a:pt x="253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95" y="0"/>
                    <a:pt x="84" y="6"/>
                    <a:pt x="79" y="1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0" y="151"/>
                    <a:pt x="0" y="164"/>
                    <a:pt x="5" y="172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4" y="309"/>
                    <a:pt x="95" y="315"/>
                    <a:pt x="104" y="315"/>
                  </a:cubicBezTo>
                  <a:cubicBezTo>
                    <a:pt x="253" y="315"/>
                    <a:pt x="253" y="315"/>
                    <a:pt x="253" y="315"/>
                  </a:cubicBezTo>
                  <a:cubicBezTo>
                    <a:pt x="262" y="315"/>
                    <a:pt x="273" y="309"/>
                    <a:pt x="278" y="301"/>
                  </a:cubicBezTo>
                  <a:cubicBezTo>
                    <a:pt x="353" y="172"/>
                    <a:pt x="353" y="172"/>
                    <a:pt x="353" y="172"/>
                  </a:cubicBezTo>
                  <a:cubicBezTo>
                    <a:pt x="357" y="164"/>
                    <a:pt x="357" y="151"/>
                    <a:pt x="353" y="143"/>
                  </a:cubicBezTo>
                  <a:moveTo>
                    <a:pt x="284" y="172"/>
                  </a:moveTo>
                  <a:cubicBezTo>
                    <a:pt x="244" y="241"/>
                    <a:pt x="244" y="241"/>
                    <a:pt x="244" y="241"/>
                  </a:cubicBezTo>
                  <a:cubicBezTo>
                    <a:pt x="239" y="249"/>
                    <a:pt x="228" y="256"/>
                    <a:pt x="218" y="256"/>
                  </a:cubicBezTo>
                  <a:cubicBezTo>
                    <a:pt x="139" y="256"/>
                    <a:pt x="139" y="256"/>
                    <a:pt x="139" y="256"/>
                  </a:cubicBezTo>
                  <a:cubicBezTo>
                    <a:pt x="129" y="256"/>
                    <a:pt x="118" y="249"/>
                    <a:pt x="113" y="241"/>
                  </a:cubicBezTo>
                  <a:cubicBezTo>
                    <a:pt x="74" y="172"/>
                    <a:pt x="74" y="172"/>
                    <a:pt x="74" y="172"/>
                  </a:cubicBezTo>
                  <a:cubicBezTo>
                    <a:pt x="69" y="164"/>
                    <a:pt x="69" y="151"/>
                    <a:pt x="74" y="143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8" y="66"/>
                    <a:pt x="129" y="59"/>
                    <a:pt x="139" y="59"/>
                  </a:cubicBezTo>
                  <a:cubicBezTo>
                    <a:pt x="218" y="59"/>
                    <a:pt x="218" y="59"/>
                    <a:pt x="218" y="59"/>
                  </a:cubicBezTo>
                  <a:cubicBezTo>
                    <a:pt x="228" y="59"/>
                    <a:pt x="239" y="66"/>
                    <a:pt x="244" y="74"/>
                  </a:cubicBezTo>
                  <a:cubicBezTo>
                    <a:pt x="284" y="143"/>
                    <a:pt x="284" y="143"/>
                    <a:pt x="284" y="143"/>
                  </a:cubicBezTo>
                  <a:cubicBezTo>
                    <a:pt x="288" y="151"/>
                    <a:pt x="288" y="164"/>
                    <a:pt x="284" y="172"/>
                  </a:cubicBezTo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 w="34925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2246762" y="2720328"/>
            <a:ext cx="247608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图书的一站式检索</a:t>
            </a:r>
            <a:endParaRPr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文本框 47"/>
          <p:cNvSpPr txBox="1"/>
          <p:nvPr/>
        </p:nvSpPr>
        <p:spPr>
          <a:xfrm>
            <a:off x="4990403" y="2567368"/>
            <a:ext cx="80899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4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8961" y="1273415"/>
            <a:ext cx="7445680" cy="49510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圆角矩形标注 2"/>
          <p:cNvSpPr/>
          <p:nvPr/>
        </p:nvSpPr>
        <p:spPr>
          <a:xfrm>
            <a:off x="958335" y="3572979"/>
            <a:ext cx="2236894" cy="679908"/>
          </a:xfrm>
          <a:prstGeom prst="wedgeRoundRectCallout">
            <a:avLst>
              <a:gd name="adj1" fmla="val 46638"/>
              <a:gd name="adj2" fmla="val -83831"/>
              <a:gd name="adj3" fmla="val 16667"/>
            </a:avLst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5987" tIns="47993" rIns="95987" bIns="47993" anchor="ctr"/>
          <a:lstStyle/>
          <a:p>
            <a:pPr algn="ctr">
              <a:defRPr/>
            </a:pPr>
            <a:r>
              <a:rPr lang="zh-CN" altLang="en-US" b="1" dirty="0">
                <a:solidFill>
                  <a:srgbClr val="70AD47">
                    <a:lumMod val="75000"/>
                  </a:srgbClr>
                </a:solidFill>
                <a:ea typeface="微软雅黑" panose="020B0503020204020204" pitchFamily="34" charset="-122"/>
              </a:rPr>
              <a:t>检索词：艺术</a:t>
            </a:r>
            <a:endParaRPr lang="zh-CN" altLang="en-US" b="1" dirty="0">
              <a:solidFill>
                <a:srgbClr val="70AD47">
                  <a:lumMod val="75000"/>
                </a:srgbClr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圆角矩形标注 5"/>
          <p:cNvSpPr/>
          <p:nvPr/>
        </p:nvSpPr>
        <p:spPr>
          <a:xfrm>
            <a:off x="1138911" y="5638050"/>
            <a:ext cx="2236894" cy="679908"/>
          </a:xfrm>
          <a:prstGeom prst="wedgeRoundRectCallout">
            <a:avLst>
              <a:gd name="adj1" fmla="val 42187"/>
              <a:gd name="adj2" fmla="val -77571"/>
              <a:gd name="adj3" fmla="val 16667"/>
            </a:avLst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5987" tIns="47993" rIns="95987" bIns="47993" anchor="ctr"/>
          <a:lstStyle/>
          <a:p>
            <a:pPr algn="ctr">
              <a:defRPr/>
            </a:pPr>
            <a:r>
              <a:rPr lang="zh-CN" altLang="en-US" b="1" dirty="0">
                <a:solidFill>
                  <a:srgbClr val="70AD47">
                    <a:lumMod val="75000"/>
                  </a:srgbClr>
                </a:solidFill>
                <a:ea typeface="微软雅黑" panose="020B0503020204020204" pitchFamily="34" charset="-122"/>
              </a:rPr>
              <a:t>检索提示</a:t>
            </a:r>
            <a:endParaRPr lang="zh-CN" altLang="en-US" b="1" dirty="0">
              <a:solidFill>
                <a:srgbClr val="70AD47">
                  <a:lumMod val="75000"/>
                </a:srgbClr>
              </a:solidFill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1164" y="188325"/>
            <a:ext cx="473143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600" dirty="0"/>
              <a:t>检索</a:t>
            </a:r>
            <a:endParaRPr lang="zh-CN" altLang="zh-CN" sz="3600" dirty="0"/>
          </a:p>
        </p:txBody>
      </p:sp>
      <p:grpSp>
        <p:nvGrpSpPr>
          <p:cNvPr id="7" name="组合 6"/>
          <p:cNvGrpSpPr/>
          <p:nvPr/>
        </p:nvGrpSpPr>
        <p:grpSpPr>
          <a:xfrm>
            <a:off x="3791" y="232616"/>
            <a:ext cx="758751" cy="693080"/>
            <a:chOff x="0" y="532828"/>
            <a:chExt cx="759125" cy="568897"/>
          </a:xfrm>
        </p:grpSpPr>
        <p:sp>
          <p:nvSpPr>
            <p:cNvPr id="8" name="矩形 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791" y="922615"/>
            <a:ext cx="12184419" cy="45696"/>
            <a:chOff x="0" y="532828"/>
            <a:chExt cx="759125" cy="568897"/>
          </a:xfrm>
        </p:grpSpPr>
        <p:sp>
          <p:nvSpPr>
            <p:cNvPr id="13" name="矩形 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859" y="3393709"/>
            <a:ext cx="5539882" cy="2372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4964" y="1081239"/>
            <a:ext cx="9462177" cy="57681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961164" y="188325"/>
            <a:ext cx="473143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600" dirty="0"/>
              <a:t>一站式检索</a:t>
            </a:r>
            <a:endParaRPr lang="zh-CN" altLang="zh-CN" sz="3600" dirty="0"/>
          </a:p>
        </p:txBody>
      </p:sp>
      <p:grpSp>
        <p:nvGrpSpPr>
          <p:cNvPr id="7" name="组合 6"/>
          <p:cNvGrpSpPr/>
          <p:nvPr/>
        </p:nvGrpSpPr>
        <p:grpSpPr>
          <a:xfrm>
            <a:off x="3791" y="232616"/>
            <a:ext cx="758751" cy="693080"/>
            <a:chOff x="0" y="532828"/>
            <a:chExt cx="759125" cy="568897"/>
          </a:xfrm>
        </p:grpSpPr>
        <p:sp>
          <p:nvSpPr>
            <p:cNvPr id="8" name="矩形 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791" y="922615"/>
            <a:ext cx="12184419" cy="45696"/>
            <a:chOff x="0" y="532828"/>
            <a:chExt cx="759125" cy="568897"/>
          </a:xfrm>
        </p:grpSpPr>
        <p:sp>
          <p:nvSpPr>
            <p:cNvPr id="13" name="矩形 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矩形: 圆角 18"/>
          <p:cNvSpPr/>
          <p:nvPr/>
        </p:nvSpPr>
        <p:spPr>
          <a:xfrm>
            <a:off x="3836532" y="4508839"/>
            <a:ext cx="1295807" cy="28795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>
                <a:solidFill>
                  <a:srgbClr val="66BFBC"/>
                </a:solidFill>
              </a:ln>
              <a:noFill/>
            </a:endParaRPr>
          </a:p>
        </p:txBody>
      </p:sp>
      <p:sp>
        <p:nvSpPr>
          <p:cNvPr id="20" name="AutoShape 9"/>
          <p:cNvSpPr>
            <a:spLocks noChangeArrowheads="1"/>
          </p:cNvSpPr>
          <p:nvPr/>
        </p:nvSpPr>
        <p:spPr bwMode="auto">
          <a:xfrm>
            <a:off x="5376107" y="2853086"/>
            <a:ext cx="2547580" cy="716213"/>
          </a:xfrm>
          <a:prstGeom prst="wedgeRectCallout">
            <a:avLst>
              <a:gd name="adj1" fmla="val -59610"/>
              <a:gd name="adj2" fmla="val 170876"/>
            </a:avLst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5987" tIns="47993" rIns="95987" bIns="47993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b="1" dirty="0">
                <a:solidFill>
                  <a:srgbClr val="70AD47">
                    <a:lumMod val="75000"/>
                  </a:srgbClr>
                </a:solidFill>
                <a:ea typeface="微软雅黑" panose="020B0503020204020204" pitchFamily="34" charset="-122"/>
              </a:rPr>
              <a:t>馆藏纸书与电子书</a:t>
            </a:r>
            <a:endParaRPr lang="en-US" altLang="zh-CN" b="1" dirty="0">
              <a:solidFill>
                <a:srgbClr val="70AD47">
                  <a:lumMod val="75000"/>
                </a:srgbClr>
              </a:solidFill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solidFill>
                  <a:srgbClr val="70AD47">
                    <a:lumMod val="75000"/>
                  </a:srgbClr>
                </a:solidFill>
                <a:ea typeface="微软雅黑" panose="020B0503020204020204" pitchFamily="34" charset="-122"/>
              </a:rPr>
              <a:t>一站式检索</a:t>
            </a:r>
            <a:endParaRPr lang="zh-CN" altLang="en-US" b="1" dirty="0">
              <a:solidFill>
                <a:srgbClr val="70AD47">
                  <a:lumMod val="75000"/>
                </a:srgb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4964" y="1081239"/>
            <a:ext cx="9462177" cy="57681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961164" y="188325"/>
            <a:ext cx="473143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600" dirty="0"/>
              <a:t>一站式检索</a:t>
            </a:r>
            <a:endParaRPr lang="zh-CN" altLang="zh-CN" sz="3600" dirty="0"/>
          </a:p>
        </p:txBody>
      </p:sp>
      <p:grpSp>
        <p:nvGrpSpPr>
          <p:cNvPr id="7" name="组合 6"/>
          <p:cNvGrpSpPr/>
          <p:nvPr/>
        </p:nvGrpSpPr>
        <p:grpSpPr>
          <a:xfrm>
            <a:off x="3791" y="232616"/>
            <a:ext cx="758751" cy="693080"/>
            <a:chOff x="0" y="532828"/>
            <a:chExt cx="759125" cy="568897"/>
          </a:xfrm>
        </p:grpSpPr>
        <p:sp>
          <p:nvSpPr>
            <p:cNvPr id="8" name="矩形 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791" y="922615"/>
            <a:ext cx="12184419" cy="45696"/>
            <a:chOff x="0" y="532828"/>
            <a:chExt cx="759125" cy="568897"/>
          </a:xfrm>
        </p:grpSpPr>
        <p:sp>
          <p:nvSpPr>
            <p:cNvPr id="13" name="矩形 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矩形: 圆角 18"/>
          <p:cNvSpPr/>
          <p:nvPr/>
        </p:nvSpPr>
        <p:spPr>
          <a:xfrm>
            <a:off x="3836532" y="4508839"/>
            <a:ext cx="1295807" cy="28795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>
                <a:solidFill>
                  <a:srgbClr val="66BFBC"/>
                </a:solidFill>
              </a:ln>
              <a:noFill/>
            </a:endParaRPr>
          </a:p>
        </p:txBody>
      </p:sp>
      <p:sp>
        <p:nvSpPr>
          <p:cNvPr id="20" name="AutoShape 9"/>
          <p:cNvSpPr>
            <a:spLocks noChangeArrowheads="1"/>
          </p:cNvSpPr>
          <p:nvPr/>
        </p:nvSpPr>
        <p:spPr bwMode="auto">
          <a:xfrm>
            <a:off x="5376107" y="2853086"/>
            <a:ext cx="2547580" cy="716213"/>
          </a:xfrm>
          <a:prstGeom prst="wedgeRectCallout">
            <a:avLst>
              <a:gd name="adj1" fmla="val -59610"/>
              <a:gd name="adj2" fmla="val 170876"/>
            </a:avLst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5987" tIns="47993" rIns="95987" bIns="47993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b="1" dirty="0">
                <a:solidFill>
                  <a:srgbClr val="70AD47">
                    <a:lumMod val="75000"/>
                  </a:srgbClr>
                </a:solidFill>
                <a:ea typeface="微软雅黑" panose="020B0503020204020204" pitchFamily="34" charset="-122"/>
              </a:rPr>
              <a:t>馆藏纸书与电子书</a:t>
            </a:r>
            <a:endParaRPr lang="en-US" altLang="zh-CN" b="1" dirty="0">
              <a:solidFill>
                <a:srgbClr val="70AD47">
                  <a:lumMod val="75000"/>
                </a:srgbClr>
              </a:solidFill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solidFill>
                  <a:srgbClr val="70AD47">
                    <a:lumMod val="75000"/>
                  </a:srgbClr>
                </a:solidFill>
                <a:ea typeface="微软雅黑" panose="020B0503020204020204" pitchFamily="34" charset="-122"/>
              </a:rPr>
              <a:t>一站式检索</a:t>
            </a:r>
            <a:endParaRPr lang="zh-CN" altLang="en-US" b="1" dirty="0">
              <a:solidFill>
                <a:srgbClr val="70AD47">
                  <a:lumMod val="75000"/>
                </a:srgb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961164" y="188325"/>
            <a:ext cx="473143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600" dirty="0"/>
              <a:t>对接电子馆藏</a:t>
            </a:r>
            <a:endParaRPr lang="zh-CN" altLang="zh-CN" sz="3600" dirty="0"/>
          </a:p>
        </p:txBody>
      </p:sp>
      <p:grpSp>
        <p:nvGrpSpPr>
          <p:cNvPr id="7" name="组合 6"/>
          <p:cNvGrpSpPr/>
          <p:nvPr/>
        </p:nvGrpSpPr>
        <p:grpSpPr>
          <a:xfrm>
            <a:off x="3791" y="232616"/>
            <a:ext cx="758751" cy="693080"/>
            <a:chOff x="0" y="532828"/>
            <a:chExt cx="759125" cy="568897"/>
          </a:xfrm>
        </p:grpSpPr>
        <p:sp>
          <p:nvSpPr>
            <p:cNvPr id="8" name="矩形 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791" y="922615"/>
            <a:ext cx="12184419" cy="45696"/>
            <a:chOff x="0" y="532828"/>
            <a:chExt cx="759125" cy="568897"/>
          </a:xfrm>
        </p:grpSpPr>
        <p:sp>
          <p:nvSpPr>
            <p:cNvPr id="13" name="矩形 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58069" y="1084835"/>
            <a:ext cx="8475860" cy="68562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书生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23" y="1133653"/>
            <a:ext cx="5874600" cy="4236761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OOSEBP{BL%%Y(L_L{J)FAX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277" y="860290"/>
            <a:ext cx="5694465" cy="5542878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513" y="5490592"/>
            <a:ext cx="912575" cy="9125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10362" y="5762260"/>
            <a:ext cx="56997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除汇雅电子图书外的数据库商挂接只允许在卡片页显示</a:t>
            </a:r>
            <a:endParaRPr lang="zh-CN" altLang="en-US" b="1" dirty="0"/>
          </a:p>
        </p:txBody>
      </p:sp>
      <p:sp>
        <p:nvSpPr>
          <p:cNvPr id="9" name="标题 1"/>
          <p:cNvSpPr txBox="1"/>
          <p:nvPr/>
        </p:nvSpPr>
        <p:spPr>
          <a:xfrm>
            <a:off x="71491" y="-169875"/>
            <a:ext cx="4938834" cy="1303528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电子书</a:t>
            </a:r>
            <a:r>
              <a:rPr lang="en-US" altLang="zh-CN" dirty="0"/>
              <a:t>-</a:t>
            </a:r>
            <a:r>
              <a:rPr lang="zh-CN" altLang="en-US" dirty="0"/>
              <a:t>其他数据商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MH" val="20180206103305"/>
  <p:tag name="MH_LIBRARY" val="GRAPHIC"/>
  <p:tag name="MH_TYPE" val="Other"/>
  <p:tag name="MH_ORDER" val="8"/>
</p:tagLst>
</file>

<file path=ppt/tags/tag2.xml><?xml version="1.0" encoding="utf-8"?>
<p:tagLst xmlns:p="http://schemas.openxmlformats.org/presentationml/2006/main">
  <p:tag name="MH" val="20180206103305"/>
  <p:tag name="MH_LIBRARY" val="GRAPHIC"/>
  <p:tag name="MH_TYPE" val="Other"/>
  <p:tag name="MH_ORDER" val="9"/>
</p:tagLst>
</file>

<file path=ppt/tags/tag3.xml><?xml version="1.0" encoding="utf-8"?>
<p:tagLst xmlns:p="http://schemas.openxmlformats.org/presentationml/2006/main">
  <p:tag name="KSO_WM_DOC_GUID" val="{59cd4397-b23e-4e2e-b050-de8f1aa85c79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595</Words>
  <Application>WPS 演示</Application>
  <PresentationFormat>宽屏</PresentationFormat>
  <Paragraphs>156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9" baseType="lpstr">
      <vt:lpstr>Arial</vt:lpstr>
      <vt:lpstr>宋体</vt:lpstr>
      <vt:lpstr>Wingdings</vt:lpstr>
      <vt:lpstr>微软雅黑</vt:lpstr>
      <vt:lpstr>Calibri</vt:lpstr>
      <vt:lpstr>Impact MT Std</vt:lpstr>
      <vt:lpstr>Impact</vt:lpstr>
      <vt:lpstr>Arial Unicode MS</vt:lpstr>
      <vt:lpstr>Calibri Light</vt:lpstr>
      <vt:lpstr>Calibri</vt:lpstr>
      <vt:lpstr>微软雅黑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zzj</cp:lastModifiedBy>
  <cp:revision>4</cp:revision>
  <dcterms:created xsi:type="dcterms:W3CDTF">2018-08-23T07:23:00Z</dcterms:created>
  <dcterms:modified xsi:type="dcterms:W3CDTF">2019-04-24T05:39:55Z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