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7" r:id="rId5"/>
    <p:sldId id="258" r:id="rId6"/>
    <p:sldId id="292" r:id="rId7"/>
    <p:sldId id="293" r:id="rId8"/>
    <p:sldId id="267" r:id="rId9"/>
    <p:sldId id="294" r:id="rId10"/>
    <p:sldId id="295" r:id="rId11"/>
    <p:sldId id="296" r:id="rId12"/>
    <p:sldId id="260" r:id="rId13"/>
    <p:sldId id="297" r:id="rId14"/>
    <p:sldId id="358" r:id="rId15"/>
    <p:sldId id="359" r:id="rId16"/>
    <p:sldId id="355" r:id="rId17"/>
    <p:sldId id="356" r:id="rId18"/>
    <p:sldId id="357" r:id="rId19"/>
    <p:sldId id="352" r:id="rId20"/>
    <p:sldId id="377" r:id="rId21"/>
    <p:sldId id="276" r:id="rId22"/>
    <p:sldId id="332" r:id="rId23"/>
    <p:sldId id="271" r:id="rId24"/>
    <p:sldId id="268" r:id="rId25"/>
    <p:sldId id="334" r:id="rId26"/>
    <p:sldId id="269" r:id="rId27"/>
    <p:sldId id="337" r:id="rId28"/>
    <p:sldId id="264" r:id="rId29"/>
    <p:sldId id="259" r:id="rId30"/>
    <p:sldId id="327" r:id="rId31"/>
    <p:sldId id="330" r:id="rId32"/>
    <p:sldId id="331" r:id="rId33"/>
    <p:sldId id="275" r:id="rId34"/>
  </p:sldIdLst>
  <p:sldSz cx="12192000" cy="6858000"/>
  <p:notesSz cx="6858000" cy="9144000"/>
  <p:embeddedFontLst>
    <p:embeddedFont>
      <p:font typeface="楷体" panose="02010609060101010101" pitchFamily="49" charset="-122"/>
      <p:regular r:id="rId38"/>
    </p:embeddedFont>
    <p:embeddedFont>
      <p:font typeface="Bebas Neue Bold" panose="020B0606020202050201" pitchFamily="34" charset="0"/>
      <p:bold r:id="rId39"/>
    </p:embeddedFont>
    <p:embeddedFont>
      <p:font typeface="方正姚体" panose="02010601030101010101" pitchFamily="2" charset="-122"/>
      <p:regular r:id="rId40"/>
    </p:embeddedFont>
    <p:embeddedFont>
      <p:font typeface="微软雅黑 Light" panose="020B0502040204020203" pitchFamily="34" charset="-122"/>
      <p:regular r:id="rId41"/>
    </p:embeddedFont>
    <p:embeddedFont>
      <p:font typeface="MS PGothic" panose="020B0600070205080204" pitchFamily="34" charset="-128"/>
      <p:regular r:id="rId42"/>
    </p:embeddedFont>
    <p:embeddedFont>
      <p:font typeface="微软雅黑" panose="020B0503020204020204" pitchFamily="34" charset="-122"/>
      <p:regular r:id="rId43"/>
    </p:embeddedFont>
    <p:embeddedFont>
      <p:font typeface="Segoe UI" panose="020B0502040204020203" charset="0"/>
      <p:regular r:id="rId44"/>
      <p:bold r:id="rId45"/>
      <p:italic r:id="rId46"/>
      <p:boldItalic r:id="rId47"/>
    </p:embeddedFont>
    <p:embeddedFont>
      <p:font typeface="等线 Light" panose="02010600030101010101" charset="-122"/>
      <p:regular r:id="rId48"/>
    </p:embeddedFont>
    <p:embeddedFont>
      <p:font typeface="等线" panose="02010600030101010101" charset="-122"/>
      <p:regular r:id="rId49"/>
    </p:embeddedFont>
    <p:embeddedFont>
      <p:font typeface="Arial Rounded MT Bold" panose="020F0704030504030204" pitchFamily="34" charset="0"/>
      <p:regular r:id="rId5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404040"/>
    <a:srgbClr val="FF9999"/>
    <a:srgbClr val="FF0000"/>
    <a:srgbClr val="D5031E"/>
    <a:srgbClr val="FF9F9F"/>
    <a:srgbClr val="FAFAFA"/>
    <a:srgbClr val="0000FF"/>
    <a:srgbClr val="00FF00"/>
    <a:srgbClr val="3A4E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86" autoAdjust="0"/>
    <p:restoredTop sz="92645" autoAdjust="0"/>
  </p:normalViewPr>
  <p:slideViewPr>
    <p:cSldViewPr snapToGrid="0" showGuides="1">
      <p:cViewPr varScale="1">
        <p:scale>
          <a:sx n="92" d="100"/>
          <a:sy n="92" d="100"/>
        </p:scale>
        <p:origin x="-108" y="-180"/>
      </p:cViewPr>
      <p:guideLst>
        <p:guide orient="horz" pos="2218"/>
        <p:guide orient="horz" pos="3985"/>
        <p:guide orient="horz" pos="337"/>
        <p:guide pos="3840"/>
        <p:guide pos="189"/>
        <p:guide pos="72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font" Target="fonts/font13.fntdata"/><Relationship Id="rId5" Type="http://schemas.openxmlformats.org/officeDocument/2006/relationships/slide" Target="slides/slide2.xml"/><Relationship Id="rId49" Type="http://schemas.openxmlformats.org/officeDocument/2006/relationships/font" Target="fonts/font12.fntdata"/><Relationship Id="rId48" Type="http://schemas.openxmlformats.org/officeDocument/2006/relationships/font" Target="fonts/font11.fntdata"/><Relationship Id="rId47" Type="http://schemas.openxmlformats.org/officeDocument/2006/relationships/font" Target="fonts/font10.fntdata"/><Relationship Id="rId46" Type="http://schemas.openxmlformats.org/officeDocument/2006/relationships/font" Target="fonts/font9.fntdata"/><Relationship Id="rId45" Type="http://schemas.openxmlformats.org/officeDocument/2006/relationships/font" Target="fonts/font8.fntdata"/><Relationship Id="rId44" Type="http://schemas.openxmlformats.org/officeDocument/2006/relationships/font" Target="fonts/font7.fntdata"/><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9D614CA-69E0-4917-9DAD-EBA328FE4EA1}" type="doc">
      <dgm:prSet loTypeId="urn:microsoft.com/office/officeart/2009/3/layout/CircleRelationship" loCatId="relationship" qsTypeId="urn:microsoft.com/office/officeart/2005/8/quickstyle/simple2#1" qsCatId="simple" csTypeId="urn:microsoft.com/office/officeart/2005/8/colors/accent1_2#1" csCatId="accent1" phldr="1"/>
      <dgm:spPr/>
      <dgm:t>
        <a:bodyPr/>
        <a:lstStyle/>
        <a:p>
          <a:endParaRPr lang="zh-CN" altLang="en-US"/>
        </a:p>
      </dgm:t>
    </dgm:pt>
    <dgm:pt modelId="{078DCE98-47B8-423F-A112-AB6021F684DB}">
      <dgm:prSet phldrT="[文本]" custT="1"/>
      <dgm:spPr>
        <a:solidFill>
          <a:schemeClr val="accent5">
            <a:lumMod val="20000"/>
            <a:lumOff val="80000"/>
          </a:schemeClr>
        </a:solidFill>
      </dgm:spPr>
      <dgm:t>
        <a:bodyPr/>
        <a:lstStyle/>
        <a:p>
          <a:r>
            <a:rPr lang="zh-CN" altLang="en-US" sz="2000" b="1" dirty="0">
              <a:solidFill>
                <a:schemeClr val="tx1"/>
              </a:solidFill>
              <a:latin typeface="等线" panose="02010600030101010101" charset="-122"/>
              <a:ea typeface="等线" panose="02010600030101010101" charset="-122"/>
            </a:rPr>
            <a:t>开源技术</a:t>
          </a:r>
          <a:endParaRPr lang="en-US" altLang="zh-CN" sz="2000" b="1" dirty="0">
            <a:solidFill>
              <a:schemeClr val="tx1"/>
            </a:solidFill>
            <a:latin typeface="等线" panose="02010600030101010101" charset="-122"/>
            <a:ea typeface="等线" panose="02010600030101010101" charset="-122"/>
          </a:endParaRPr>
        </a:p>
      </dgm:t>
    </dgm:pt>
    <dgm:pt modelId="{EACBCB61-7B07-4E2D-9309-C838E22C0460}" cxnId="{FB67AE9A-ABB9-42EB-B85E-C8070F534AC9}" type="parTrans">
      <dgm:prSet/>
      <dgm:spPr/>
      <dgm:t>
        <a:bodyPr/>
        <a:lstStyle/>
        <a:p>
          <a:endParaRPr lang="zh-CN" altLang="en-US" b="1">
            <a:solidFill>
              <a:schemeClr val="tx1"/>
            </a:solidFill>
            <a:latin typeface="等线" panose="02010600030101010101" charset="-122"/>
            <a:ea typeface="等线" panose="02010600030101010101" charset="-122"/>
          </a:endParaRPr>
        </a:p>
      </dgm:t>
    </dgm:pt>
    <dgm:pt modelId="{06B8C6AE-50BD-48FB-8720-0E7ABE996B8E}" cxnId="{FB67AE9A-ABB9-42EB-B85E-C8070F534AC9}" type="sibTrans">
      <dgm:prSet/>
      <dgm:spPr/>
      <dgm:t>
        <a:bodyPr/>
        <a:lstStyle/>
        <a:p>
          <a:endParaRPr lang="zh-CN" altLang="en-US" b="1">
            <a:solidFill>
              <a:schemeClr val="tx1"/>
            </a:solidFill>
            <a:latin typeface="等线" panose="02010600030101010101" charset="-122"/>
            <a:ea typeface="等线" panose="02010600030101010101" charset="-122"/>
          </a:endParaRPr>
        </a:p>
      </dgm:t>
    </dgm:pt>
    <dgm:pt modelId="{B011591F-6F55-4662-9832-C3DBDE703CD8}">
      <dgm:prSet phldrT="[文本]" custT="1"/>
      <dgm:spPr>
        <a:solidFill>
          <a:schemeClr val="accent2">
            <a:lumMod val="40000"/>
            <a:lumOff val="60000"/>
          </a:schemeClr>
        </a:solidFill>
      </dgm:spPr>
      <dgm:t>
        <a:bodyPr/>
        <a:lstStyle/>
        <a:p>
          <a:r>
            <a:rPr lang="zh-CN" altLang="en-US" sz="2000" b="1" dirty="0">
              <a:solidFill>
                <a:schemeClr val="tx1"/>
              </a:solidFill>
              <a:latin typeface="等线" panose="02010600030101010101" charset="-122"/>
              <a:ea typeface="等线" panose="02010600030101010101" charset="-122"/>
            </a:rPr>
            <a:t>模块化</a:t>
          </a:r>
          <a:endParaRPr lang="en-US" altLang="zh-CN" sz="2000" b="1" dirty="0">
            <a:solidFill>
              <a:schemeClr val="tx1"/>
            </a:solidFill>
            <a:latin typeface="等线" panose="02010600030101010101" charset="-122"/>
            <a:ea typeface="等线" panose="02010600030101010101" charset="-122"/>
          </a:endParaRPr>
        </a:p>
      </dgm:t>
    </dgm:pt>
    <dgm:pt modelId="{23151ABA-D530-4FE6-BD50-559339A3BF9A}" cxnId="{8653CB04-AD6C-4523-A148-9015A9348A3E}" type="sibTrans">
      <dgm:prSet/>
      <dgm:spPr/>
      <dgm:t>
        <a:bodyPr/>
        <a:lstStyle/>
        <a:p>
          <a:endParaRPr lang="zh-CN" altLang="en-US" b="1">
            <a:solidFill>
              <a:schemeClr val="tx1"/>
            </a:solidFill>
            <a:latin typeface="等线" panose="02010600030101010101" charset="-122"/>
            <a:ea typeface="等线" panose="02010600030101010101" charset="-122"/>
          </a:endParaRPr>
        </a:p>
      </dgm:t>
    </dgm:pt>
    <dgm:pt modelId="{E8544AF7-4D71-4D75-9646-BB1AB245D8CD}" cxnId="{8653CB04-AD6C-4523-A148-9015A9348A3E}" type="parTrans">
      <dgm:prSet/>
      <dgm:spPr/>
      <dgm:t>
        <a:bodyPr/>
        <a:lstStyle/>
        <a:p>
          <a:endParaRPr lang="zh-CN" altLang="en-US" b="1">
            <a:solidFill>
              <a:schemeClr val="tx1"/>
            </a:solidFill>
            <a:latin typeface="等线" panose="02010600030101010101" charset="-122"/>
            <a:ea typeface="等线" panose="02010600030101010101" charset="-122"/>
          </a:endParaRPr>
        </a:p>
      </dgm:t>
    </dgm:pt>
    <dgm:pt modelId="{2EC4C5C0-DA1A-4045-B94C-89E315852AD5}">
      <dgm:prSet phldrT="[文本]" custT="1"/>
      <dgm:spPr>
        <a:solidFill>
          <a:schemeClr val="bg1">
            <a:lumMod val="75000"/>
          </a:schemeClr>
        </a:solidFill>
      </dgm:spPr>
      <dgm:t>
        <a:bodyPr/>
        <a:lstStyle/>
        <a:p>
          <a:r>
            <a:rPr lang="zh-CN" altLang="en-US" sz="2800" b="1" dirty="0">
              <a:solidFill>
                <a:schemeClr val="tx1"/>
              </a:solidFill>
              <a:latin typeface="等线" panose="02010600030101010101" charset="-122"/>
              <a:ea typeface="等线" panose="02010600030101010101" charset="-122"/>
            </a:rPr>
            <a:t>开放</a:t>
          </a:r>
          <a:endParaRPr lang="en-US" altLang="zh-CN" sz="2800" b="1" dirty="0">
            <a:solidFill>
              <a:schemeClr val="tx1"/>
            </a:solidFill>
            <a:latin typeface="等线" panose="02010600030101010101" charset="-122"/>
            <a:ea typeface="等线" panose="02010600030101010101" charset="-122"/>
          </a:endParaRPr>
        </a:p>
        <a:p>
          <a:r>
            <a:rPr lang="zh-CN" altLang="en-US" sz="2800" b="1" dirty="0">
              <a:solidFill>
                <a:schemeClr val="tx1"/>
              </a:solidFill>
              <a:latin typeface="等线" panose="02010600030101010101" charset="-122"/>
              <a:ea typeface="等线" panose="02010600030101010101" charset="-122"/>
            </a:rPr>
            <a:t>架构</a:t>
          </a:r>
          <a:endParaRPr lang="en-US" altLang="zh-CN" sz="2800" b="1" dirty="0">
            <a:solidFill>
              <a:schemeClr val="tx1"/>
            </a:solidFill>
            <a:latin typeface="等线" panose="02010600030101010101" charset="-122"/>
            <a:ea typeface="等线" panose="02010600030101010101" charset="-122"/>
          </a:endParaRPr>
        </a:p>
      </dgm:t>
    </dgm:pt>
    <dgm:pt modelId="{351B7894-07CB-42A9-96DF-1D90FF7469D6}" cxnId="{284B438E-71C2-40B1-A180-3E689721FD75}" type="sibTrans">
      <dgm:prSet/>
      <dgm:spPr/>
      <dgm:t>
        <a:bodyPr/>
        <a:lstStyle/>
        <a:p>
          <a:endParaRPr lang="zh-CN" altLang="en-US" b="1">
            <a:solidFill>
              <a:schemeClr val="tx1"/>
            </a:solidFill>
            <a:latin typeface="等线" panose="02010600030101010101" charset="-122"/>
            <a:ea typeface="等线" panose="02010600030101010101" charset="-122"/>
          </a:endParaRPr>
        </a:p>
      </dgm:t>
    </dgm:pt>
    <dgm:pt modelId="{718F8722-71BE-4C3D-A961-6362DC3F6FBE}" cxnId="{284B438E-71C2-40B1-A180-3E689721FD75}" type="parTrans">
      <dgm:prSet/>
      <dgm:spPr/>
      <dgm:t>
        <a:bodyPr/>
        <a:lstStyle/>
        <a:p>
          <a:endParaRPr lang="zh-CN" altLang="en-US" b="1">
            <a:solidFill>
              <a:schemeClr val="tx1"/>
            </a:solidFill>
            <a:latin typeface="等线" panose="02010600030101010101" charset="-122"/>
            <a:ea typeface="等线" panose="02010600030101010101" charset="-122"/>
          </a:endParaRPr>
        </a:p>
      </dgm:t>
    </dgm:pt>
    <dgm:pt modelId="{19078ABE-0C15-4BF6-99C5-68852EE28FD8}" type="pres">
      <dgm:prSet presAssocID="{09D614CA-69E0-4917-9DAD-EBA328FE4EA1}" presName="Name0" presStyleCnt="0">
        <dgm:presLayoutVars>
          <dgm:chMax val="1"/>
          <dgm:chPref val="1"/>
        </dgm:presLayoutVars>
      </dgm:prSet>
      <dgm:spPr/>
      <dgm:t>
        <a:bodyPr/>
        <a:lstStyle/>
        <a:p>
          <a:endParaRPr lang="zh-CN" altLang="en-US"/>
        </a:p>
      </dgm:t>
    </dgm:pt>
    <dgm:pt modelId="{D4FE538B-E506-4A93-AA6C-2C270DB340EE}" type="pres">
      <dgm:prSet presAssocID="{2EC4C5C0-DA1A-4045-B94C-89E315852AD5}" presName="Parent" presStyleLbl="node0" presStyleIdx="0" presStyleCnt="1">
        <dgm:presLayoutVars>
          <dgm:chMax val="5"/>
          <dgm:chPref val="5"/>
        </dgm:presLayoutVars>
      </dgm:prSet>
      <dgm:spPr/>
      <dgm:t>
        <a:bodyPr/>
        <a:lstStyle/>
        <a:p>
          <a:endParaRPr lang="zh-CN" altLang="en-US"/>
        </a:p>
      </dgm:t>
    </dgm:pt>
    <dgm:pt modelId="{C92225F0-FD51-48EB-9B57-9163FBEFFDE7}" type="pres">
      <dgm:prSet presAssocID="{2EC4C5C0-DA1A-4045-B94C-89E315852AD5}" presName="Accent1" presStyleLbl="node1" presStyleIdx="0" presStyleCnt="13"/>
      <dgm:spPr>
        <a:solidFill>
          <a:schemeClr val="bg1">
            <a:lumMod val="75000"/>
          </a:schemeClr>
        </a:solidFill>
      </dgm:spPr>
    </dgm:pt>
    <dgm:pt modelId="{A34C062D-3C3F-42E4-9C52-F4DDE43ED965}" type="pres">
      <dgm:prSet presAssocID="{2EC4C5C0-DA1A-4045-B94C-89E315852AD5}" presName="Accent2" presStyleLbl="node1" presStyleIdx="1" presStyleCnt="13"/>
      <dgm:spPr>
        <a:solidFill>
          <a:schemeClr val="bg1">
            <a:lumMod val="75000"/>
          </a:schemeClr>
        </a:solidFill>
      </dgm:spPr>
    </dgm:pt>
    <dgm:pt modelId="{C25394DE-F270-4FB7-904D-03D7A5E7EC64}" type="pres">
      <dgm:prSet presAssocID="{2EC4C5C0-DA1A-4045-B94C-89E315852AD5}" presName="Accent3" presStyleLbl="node1" presStyleIdx="2" presStyleCnt="13"/>
      <dgm:spPr>
        <a:solidFill>
          <a:schemeClr val="bg1">
            <a:lumMod val="75000"/>
          </a:schemeClr>
        </a:solidFill>
      </dgm:spPr>
    </dgm:pt>
    <dgm:pt modelId="{7C602F96-EB14-4E63-8EEC-5480394B5070}" type="pres">
      <dgm:prSet presAssocID="{2EC4C5C0-DA1A-4045-B94C-89E315852AD5}" presName="Accent4" presStyleLbl="node1" presStyleIdx="3" presStyleCnt="13"/>
      <dgm:spPr>
        <a:solidFill>
          <a:schemeClr val="bg1">
            <a:lumMod val="75000"/>
          </a:schemeClr>
        </a:solidFill>
      </dgm:spPr>
    </dgm:pt>
    <dgm:pt modelId="{40DC51E7-FB95-417D-8DEB-A79A5C1786DA}" type="pres">
      <dgm:prSet presAssocID="{2EC4C5C0-DA1A-4045-B94C-89E315852AD5}" presName="Accent5" presStyleLbl="node1" presStyleIdx="4" presStyleCnt="13"/>
      <dgm:spPr>
        <a:solidFill>
          <a:schemeClr val="bg1">
            <a:lumMod val="75000"/>
          </a:schemeClr>
        </a:solidFill>
      </dgm:spPr>
    </dgm:pt>
    <dgm:pt modelId="{97BB0942-A905-4B77-95C4-1C44EEE2A3DA}" type="pres">
      <dgm:prSet presAssocID="{2EC4C5C0-DA1A-4045-B94C-89E315852AD5}" presName="Accent6" presStyleLbl="node1" presStyleIdx="5" presStyleCnt="13"/>
      <dgm:spPr>
        <a:solidFill>
          <a:schemeClr val="bg1">
            <a:lumMod val="75000"/>
          </a:schemeClr>
        </a:solidFill>
      </dgm:spPr>
    </dgm:pt>
    <dgm:pt modelId="{65382DF6-BCB2-494A-97A8-A01446C14102}" type="pres">
      <dgm:prSet presAssocID="{B011591F-6F55-4662-9832-C3DBDE703CD8}" presName="Child1" presStyleLbl="node1" presStyleIdx="6" presStyleCnt="13" custScaleX="127703" custScaleY="111059">
        <dgm:presLayoutVars>
          <dgm:chMax val="0"/>
          <dgm:chPref val="0"/>
        </dgm:presLayoutVars>
      </dgm:prSet>
      <dgm:spPr/>
      <dgm:t>
        <a:bodyPr/>
        <a:lstStyle/>
        <a:p>
          <a:endParaRPr lang="zh-CN" altLang="en-US"/>
        </a:p>
      </dgm:t>
    </dgm:pt>
    <dgm:pt modelId="{4BB99EE6-8F92-4EE2-9869-2FF6729EEE5D}" type="pres">
      <dgm:prSet presAssocID="{B011591F-6F55-4662-9832-C3DBDE703CD8}" presName="Accent7" presStyleCnt="0"/>
      <dgm:spPr/>
    </dgm:pt>
    <dgm:pt modelId="{C54F6BFB-8E8A-4994-B570-5BA31A7880F1}" type="pres">
      <dgm:prSet presAssocID="{B011591F-6F55-4662-9832-C3DBDE703CD8}" presName="AccentHold1" presStyleLbl="node1" presStyleIdx="7" presStyleCnt="13"/>
      <dgm:spPr>
        <a:solidFill>
          <a:schemeClr val="bg1">
            <a:lumMod val="75000"/>
          </a:schemeClr>
        </a:solidFill>
      </dgm:spPr>
    </dgm:pt>
    <dgm:pt modelId="{F2BF1EA6-9681-4AA2-9A1F-BC7BC5B93E98}" type="pres">
      <dgm:prSet presAssocID="{B011591F-6F55-4662-9832-C3DBDE703CD8}" presName="Accent8" presStyleCnt="0"/>
      <dgm:spPr/>
    </dgm:pt>
    <dgm:pt modelId="{D5D3CEFC-9B65-4843-8D34-C06E794E39F7}" type="pres">
      <dgm:prSet presAssocID="{B011591F-6F55-4662-9832-C3DBDE703CD8}" presName="AccentHold2" presStyleLbl="node1" presStyleIdx="8" presStyleCnt="13"/>
      <dgm:spPr>
        <a:solidFill>
          <a:schemeClr val="bg1">
            <a:lumMod val="75000"/>
          </a:schemeClr>
        </a:solidFill>
      </dgm:spPr>
    </dgm:pt>
    <dgm:pt modelId="{ED9766FF-F0F2-466F-B5EC-EF8E6199B7FC}" type="pres">
      <dgm:prSet presAssocID="{078DCE98-47B8-423F-A112-AB6021F684DB}" presName="Child2" presStyleLbl="node1" presStyleIdx="9" presStyleCnt="13" custScaleX="118207" custScaleY="103881">
        <dgm:presLayoutVars>
          <dgm:chMax val="0"/>
          <dgm:chPref val="0"/>
        </dgm:presLayoutVars>
      </dgm:prSet>
      <dgm:spPr/>
      <dgm:t>
        <a:bodyPr/>
        <a:lstStyle/>
        <a:p>
          <a:endParaRPr lang="zh-CN" altLang="en-US"/>
        </a:p>
      </dgm:t>
    </dgm:pt>
    <dgm:pt modelId="{22364670-199C-4C53-A6F8-BEACA03E127F}" type="pres">
      <dgm:prSet presAssocID="{078DCE98-47B8-423F-A112-AB6021F684DB}" presName="Accent9" presStyleCnt="0"/>
      <dgm:spPr/>
    </dgm:pt>
    <dgm:pt modelId="{32A41E10-9A9B-4230-BD3C-AEEA445548D4}" type="pres">
      <dgm:prSet presAssocID="{078DCE98-47B8-423F-A112-AB6021F684DB}" presName="AccentHold1" presStyleLbl="node1" presStyleIdx="10" presStyleCnt="13"/>
      <dgm:spPr>
        <a:solidFill>
          <a:schemeClr val="bg1">
            <a:lumMod val="75000"/>
          </a:schemeClr>
        </a:solidFill>
      </dgm:spPr>
    </dgm:pt>
    <dgm:pt modelId="{D3005CE0-2AFE-4B71-AE87-468B83C3A905}" type="pres">
      <dgm:prSet presAssocID="{078DCE98-47B8-423F-A112-AB6021F684DB}" presName="Accent10" presStyleCnt="0"/>
      <dgm:spPr/>
    </dgm:pt>
    <dgm:pt modelId="{1C475111-3C5B-40FA-9E2B-6D137989679D}" type="pres">
      <dgm:prSet presAssocID="{078DCE98-47B8-423F-A112-AB6021F684DB}" presName="AccentHold2" presStyleLbl="node1" presStyleIdx="11" presStyleCnt="13"/>
      <dgm:spPr>
        <a:solidFill>
          <a:schemeClr val="bg1">
            <a:lumMod val="75000"/>
          </a:schemeClr>
        </a:solidFill>
      </dgm:spPr>
    </dgm:pt>
    <dgm:pt modelId="{36BF3C4E-A8E1-43CA-AFCA-AD2D713F77DB}" type="pres">
      <dgm:prSet presAssocID="{078DCE98-47B8-423F-A112-AB6021F684DB}" presName="Accent11" presStyleCnt="0"/>
      <dgm:spPr/>
    </dgm:pt>
    <dgm:pt modelId="{D3E5FC08-2A94-4918-9A76-279965270D83}" type="pres">
      <dgm:prSet presAssocID="{078DCE98-47B8-423F-A112-AB6021F684DB}" presName="AccentHold3" presStyleLbl="node1" presStyleIdx="12" presStyleCnt="13"/>
      <dgm:spPr>
        <a:solidFill>
          <a:schemeClr val="bg1">
            <a:lumMod val="75000"/>
          </a:schemeClr>
        </a:solidFill>
      </dgm:spPr>
    </dgm:pt>
  </dgm:ptLst>
  <dgm:cxnLst>
    <dgm:cxn modelId="{8247462C-1EC6-4952-95EE-E69F5B56B850}" type="presOf" srcId="{B011591F-6F55-4662-9832-C3DBDE703CD8}" destId="{65382DF6-BCB2-494A-97A8-A01446C14102}" srcOrd="0" destOrd="0" presId="urn:microsoft.com/office/officeart/2009/3/layout/CircleRelationship"/>
    <dgm:cxn modelId="{FE19233D-C77E-4C51-BF29-87A11E11F6E7}" type="presOf" srcId="{09D614CA-69E0-4917-9DAD-EBA328FE4EA1}" destId="{19078ABE-0C15-4BF6-99C5-68852EE28FD8}" srcOrd="0" destOrd="0" presId="urn:microsoft.com/office/officeart/2009/3/layout/CircleRelationship"/>
    <dgm:cxn modelId="{CDC010CF-5E5D-4FD7-AEC9-6BFE867AA6E7}" type="presOf" srcId="{2EC4C5C0-DA1A-4045-B94C-89E315852AD5}" destId="{D4FE538B-E506-4A93-AA6C-2C270DB340EE}" srcOrd="0" destOrd="0" presId="urn:microsoft.com/office/officeart/2009/3/layout/CircleRelationship"/>
    <dgm:cxn modelId="{284B438E-71C2-40B1-A180-3E689721FD75}" srcId="{09D614CA-69E0-4917-9DAD-EBA328FE4EA1}" destId="{2EC4C5C0-DA1A-4045-B94C-89E315852AD5}" srcOrd="0" destOrd="0" parTransId="{718F8722-71BE-4C3D-A961-6362DC3F6FBE}" sibTransId="{351B7894-07CB-42A9-96DF-1D90FF7469D6}"/>
    <dgm:cxn modelId="{8653CB04-AD6C-4523-A148-9015A9348A3E}" srcId="{2EC4C5C0-DA1A-4045-B94C-89E315852AD5}" destId="{B011591F-6F55-4662-9832-C3DBDE703CD8}" srcOrd="0" destOrd="0" parTransId="{E8544AF7-4D71-4D75-9646-BB1AB245D8CD}" sibTransId="{23151ABA-D530-4FE6-BD50-559339A3BF9A}"/>
    <dgm:cxn modelId="{FB67AE9A-ABB9-42EB-B85E-C8070F534AC9}" srcId="{2EC4C5C0-DA1A-4045-B94C-89E315852AD5}" destId="{078DCE98-47B8-423F-A112-AB6021F684DB}" srcOrd="1" destOrd="0" parTransId="{EACBCB61-7B07-4E2D-9309-C838E22C0460}" sibTransId="{06B8C6AE-50BD-48FB-8720-0E7ABE996B8E}"/>
    <dgm:cxn modelId="{862117BB-3F96-49E4-9A30-013107683DAE}" type="presOf" srcId="{078DCE98-47B8-423F-A112-AB6021F684DB}" destId="{ED9766FF-F0F2-466F-B5EC-EF8E6199B7FC}" srcOrd="0" destOrd="0" presId="urn:microsoft.com/office/officeart/2009/3/layout/CircleRelationship"/>
    <dgm:cxn modelId="{449F8F5B-FBA1-496B-A674-0A716D572BBC}" type="presParOf" srcId="{19078ABE-0C15-4BF6-99C5-68852EE28FD8}" destId="{D4FE538B-E506-4A93-AA6C-2C270DB340EE}" srcOrd="0" destOrd="0" presId="urn:microsoft.com/office/officeart/2009/3/layout/CircleRelationship"/>
    <dgm:cxn modelId="{16CB3DBF-4F82-4DAD-9D06-B75D1A7DFD66}" type="presParOf" srcId="{19078ABE-0C15-4BF6-99C5-68852EE28FD8}" destId="{C92225F0-FD51-48EB-9B57-9163FBEFFDE7}" srcOrd="1" destOrd="0" presId="urn:microsoft.com/office/officeart/2009/3/layout/CircleRelationship"/>
    <dgm:cxn modelId="{EFC9DDBF-CEDF-45C9-BC29-D0451F40D62D}" type="presParOf" srcId="{19078ABE-0C15-4BF6-99C5-68852EE28FD8}" destId="{A34C062D-3C3F-42E4-9C52-F4DDE43ED965}" srcOrd="2" destOrd="0" presId="urn:microsoft.com/office/officeart/2009/3/layout/CircleRelationship"/>
    <dgm:cxn modelId="{9992D4B1-3EA6-4B2C-A8C3-059BF21DFD9B}" type="presParOf" srcId="{19078ABE-0C15-4BF6-99C5-68852EE28FD8}" destId="{C25394DE-F270-4FB7-904D-03D7A5E7EC64}" srcOrd="3" destOrd="0" presId="urn:microsoft.com/office/officeart/2009/3/layout/CircleRelationship"/>
    <dgm:cxn modelId="{6BA8E13C-6737-46FF-B4F5-1241ED442D81}" type="presParOf" srcId="{19078ABE-0C15-4BF6-99C5-68852EE28FD8}" destId="{7C602F96-EB14-4E63-8EEC-5480394B5070}" srcOrd="4" destOrd="0" presId="urn:microsoft.com/office/officeart/2009/3/layout/CircleRelationship"/>
    <dgm:cxn modelId="{708B51D7-2B45-4C17-A20F-6C3BF961DF5B}" type="presParOf" srcId="{19078ABE-0C15-4BF6-99C5-68852EE28FD8}" destId="{40DC51E7-FB95-417D-8DEB-A79A5C1786DA}" srcOrd="5" destOrd="0" presId="urn:microsoft.com/office/officeart/2009/3/layout/CircleRelationship"/>
    <dgm:cxn modelId="{5461B913-47C3-43D9-94BC-B4A666D46E4E}" type="presParOf" srcId="{19078ABE-0C15-4BF6-99C5-68852EE28FD8}" destId="{97BB0942-A905-4B77-95C4-1C44EEE2A3DA}" srcOrd="6" destOrd="0" presId="urn:microsoft.com/office/officeart/2009/3/layout/CircleRelationship"/>
    <dgm:cxn modelId="{53CC2B71-9C02-4061-8123-3EF60E08AE41}" type="presParOf" srcId="{19078ABE-0C15-4BF6-99C5-68852EE28FD8}" destId="{65382DF6-BCB2-494A-97A8-A01446C14102}" srcOrd="7" destOrd="0" presId="urn:microsoft.com/office/officeart/2009/3/layout/CircleRelationship"/>
    <dgm:cxn modelId="{DC919FF5-24F7-41AE-B1C0-9D7CF12FE112}" type="presParOf" srcId="{19078ABE-0C15-4BF6-99C5-68852EE28FD8}" destId="{4BB99EE6-8F92-4EE2-9869-2FF6729EEE5D}" srcOrd="8" destOrd="0" presId="urn:microsoft.com/office/officeart/2009/3/layout/CircleRelationship"/>
    <dgm:cxn modelId="{DBC4D6B7-AAA0-448A-A3E7-BD11A1BF9D7B}" type="presParOf" srcId="{4BB99EE6-8F92-4EE2-9869-2FF6729EEE5D}" destId="{C54F6BFB-8E8A-4994-B570-5BA31A7880F1}" srcOrd="0" destOrd="0" presId="urn:microsoft.com/office/officeart/2009/3/layout/CircleRelationship"/>
    <dgm:cxn modelId="{4A499BB0-F0B4-4B18-8E12-FF2C66C1B932}" type="presParOf" srcId="{19078ABE-0C15-4BF6-99C5-68852EE28FD8}" destId="{F2BF1EA6-9681-4AA2-9A1F-BC7BC5B93E98}" srcOrd="9" destOrd="0" presId="urn:microsoft.com/office/officeart/2009/3/layout/CircleRelationship"/>
    <dgm:cxn modelId="{00313841-3597-4684-AE8D-CDC919EC0036}" type="presParOf" srcId="{F2BF1EA6-9681-4AA2-9A1F-BC7BC5B93E98}" destId="{D5D3CEFC-9B65-4843-8D34-C06E794E39F7}" srcOrd="0" destOrd="0" presId="urn:microsoft.com/office/officeart/2009/3/layout/CircleRelationship"/>
    <dgm:cxn modelId="{DB261D36-5F70-4E47-844F-76221ED9C2D3}" type="presParOf" srcId="{19078ABE-0C15-4BF6-99C5-68852EE28FD8}" destId="{ED9766FF-F0F2-466F-B5EC-EF8E6199B7FC}" srcOrd="10" destOrd="0" presId="urn:microsoft.com/office/officeart/2009/3/layout/CircleRelationship"/>
    <dgm:cxn modelId="{07E55E37-A5EE-4479-B348-3A18FCC90E98}" type="presParOf" srcId="{19078ABE-0C15-4BF6-99C5-68852EE28FD8}" destId="{22364670-199C-4C53-A6F8-BEACA03E127F}" srcOrd="11" destOrd="0" presId="urn:microsoft.com/office/officeart/2009/3/layout/CircleRelationship"/>
    <dgm:cxn modelId="{77DDA079-3BD0-47CF-A83C-127A977772F0}" type="presParOf" srcId="{22364670-199C-4C53-A6F8-BEACA03E127F}" destId="{32A41E10-9A9B-4230-BD3C-AEEA445548D4}" srcOrd="0" destOrd="0" presId="urn:microsoft.com/office/officeart/2009/3/layout/CircleRelationship"/>
    <dgm:cxn modelId="{5098C5E4-A5F8-40E9-9BD1-9E6FFEF87033}" type="presParOf" srcId="{19078ABE-0C15-4BF6-99C5-68852EE28FD8}" destId="{D3005CE0-2AFE-4B71-AE87-468B83C3A905}" srcOrd="12" destOrd="0" presId="urn:microsoft.com/office/officeart/2009/3/layout/CircleRelationship"/>
    <dgm:cxn modelId="{E8834705-E2C0-447D-B77E-30430EF75FD0}" type="presParOf" srcId="{D3005CE0-2AFE-4B71-AE87-468B83C3A905}" destId="{1C475111-3C5B-40FA-9E2B-6D137989679D}" srcOrd="0" destOrd="0" presId="urn:microsoft.com/office/officeart/2009/3/layout/CircleRelationship"/>
    <dgm:cxn modelId="{76B89BA7-A5E1-474E-BD53-62DF8BBC7AEB}" type="presParOf" srcId="{19078ABE-0C15-4BF6-99C5-68852EE28FD8}" destId="{36BF3C4E-A8E1-43CA-AFCA-AD2D713F77DB}" srcOrd="13" destOrd="0" presId="urn:microsoft.com/office/officeart/2009/3/layout/CircleRelationship"/>
    <dgm:cxn modelId="{EFFFD339-3EB9-46AF-88D4-8038987B6A27}" type="presParOf" srcId="{36BF3C4E-A8E1-43CA-AFCA-AD2D713F77DB}" destId="{D3E5FC08-2A94-4918-9A76-279965270D83}"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FE538B-E506-4A93-AA6C-2C270DB340EE}">
      <dsp:nvSpPr>
        <dsp:cNvPr id="0" name=""/>
        <dsp:cNvSpPr/>
      </dsp:nvSpPr>
      <dsp:spPr>
        <a:xfrm>
          <a:off x="678190" y="323759"/>
          <a:ext cx="1987377" cy="1987335"/>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a:solidFill>
                <a:schemeClr val="tx1"/>
              </a:solidFill>
              <a:latin typeface="等线" panose="02010600030101010101" charset="-122"/>
              <a:ea typeface="等线" panose="02010600030101010101" charset="-122"/>
            </a:rPr>
            <a:t>开放</a:t>
          </a:r>
          <a:endParaRPr lang="en-US" altLang="zh-CN" sz="2800" b="1" kern="1200" dirty="0">
            <a:solidFill>
              <a:schemeClr val="tx1"/>
            </a:solidFill>
            <a:latin typeface="等线" panose="02010600030101010101" charset="-122"/>
            <a:ea typeface="等线" panose="02010600030101010101" charset="-122"/>
          </a:endParaRPr>
        </a:p>
        <a:p>
          <a:pPr lvl="0" algn="ctr" defTabSz="1244600">
            <a:lnSpc>
              <a:spcPct val="90000"/>
            </a:lnSpc>
            <a:spcBef>
              <a:spcPct val="0"/>
            </a:spcBef>
            <a:spcAft>
              <a:spcPct val="35000"/>
            </a:spcAft>
          </a:pPr>
          <a:r>
            <a:rPr lang="zh-CN" altLang="en-US" sz="2800" b="1" kern="1200" dirty="0">
              <a:solidFill>
                <a:schemeClr val="tx1"/>
              </a:solidFill>
              <a:latin typeface="等线" panose="02010600030101010101" charset="-122"/>
              <a:ea typeface="等线" panose="02010600030101010101" charset="-122"/>
            </a:rPr>
            <a:t>架构</a:t>
          </a:r>
          <a:endParaRPr lang="en-US" altLang="zh-CN" sz="2800" b="1" kern="1200" dirty="0">
            <a:solidFill>
              <a:schemeClr val="tx1"/>
            </a:solidFill>
            <a:latin typeface="等线" panose="02010600030101010101" charset="-122"/>
            <a:ea typeface="等线" panose="02010600030101010101" charset="-122"/>
          </a:endParaRPr>
        </a:p>
      </dsp:txBody>
      <dsp:txXfrm>
        <a:off x="678190" y="323759"/>
        <a:ext cx="1987377" cy="1987335"/>
      </dsp:txXfrm>
    </dsp:sp>
    <dsp:sp modelId="{C92225F0-FD51-48EB-9B57-9163FBEFFDE7}">
      <dsp:nvSpPr>
        <dsp:cNvPr id="0" name=""/>
        <dsp:cNvSpPr/>
      </dsp:nvSpPr>
      <dsp:spPr>
        <a:xfrm>
          <a:off x="1812145" y="233215"/>
          <a:ext cx="221025" cy="221021"/>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34C062D-3C3F-42E4-9C52-F4DDE43ED965}">
      <dsp:nvSpPr>
        <dsp:cNvPr id="0" name=""/>
        <dsp:cNvSpPr/>
      </dsp:nvSpPr>
      <dsp:spPr>
        <a:xfrm>
          <a:off x="1288781" y="2163437"/>
          <a:ext cx="160039" cy="160194"/>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25394DE-F270-4FB7-904D-03D7A5E7EC64}">
      <dsp:nvSpPr>
        <dsp:cNvPr id="0" name=""/>
        <dsp:cNvSpPr/>
      </dsp:nvSpPr>
      <dsp:spPr>
        <a:xfrm>
          <a:off x="2793452" y="1130302"/>
          <a:ext cx="160039" cy="160194"/>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C602F96-EB14-4E63-8EEC-5480394B5070}">
      <dsp:nvSpPr>
        <dsp:cNvPr id="0" name=""/>
        <dsp:cNvSpPr/>
      </dsp:nvSpPr>
      <dsp:spPr>
        <a:xfrm>
          <a:off x="2027626" y="2333847"/>
          <a:ext cx="221025" cy="221021"/>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0DC51E7-FB95-417D-8DEB-A79A5C1786DA}">
      <dsp:nvSpPr>
        <dsp:cNvPr id="0" name=""/>
        <dsp:cNvSpPr/>
      </dsp:nvSpPr>
      <dsp:spPr>
        <a:xfrm>
          <a:off x="1334243" y="547335"/>
          <a:ext cx="160039" cy="160194"/>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7BB0942-A905-4B77-95C4-1C44EEE2A3DA}">
      <dsp:nvSpPr>
        <dsp:cNvPr id="0" name=""/>
        <dsp:cNvSpPr/>
      </dsp:nvSpPr>
      <dsp:spPr>
        <a:xfrm>
          <a:off x="829729" y="1463691"/>
          <a:ext cx="160039" cy="160194"/>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5382DF6-BCB2-494A-97A8-A01446C14102}">
      <dsp:nvSpPr>
        <dsp:cNvPr id="0" name=""/>
        <dsp:cNvSpPr/>
      </dsp:nvSpPr>
      <dsp:spPr>
        <a:xfrm>
          <a:off x="-54664" y="637793"/>
          <a:ext cx="1031790" cy="897027"/>
        </a:xfrm>
        <a:prstGeom prst="ellipse">
          <a:avLst/>
        </a:prstGeom>
        <a:solidFill>
          <a:schemeClr val="accent2">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solidFill>
                <a:schemeClr val="tx1"/>
              </a:solidFill>
              <a:latin typeface="等线" panose="02010600030101010101" charset="-122"/>
              <a:ea typeface="等线" panose="02010600030101010101" charset="-122"/>
            </a:rPr>
            <a:t>模块化</a:t>
          </a:r>
          <a:endParaRPr lang="en-US" altLang="zh-CN" sz="2000" b="1" kern="1200" dirty="0">
            <a:solidFill>
              <a:schemeClr val="tx1"/>
            </a:solidFill>
            <a:latin typeface="等线" panose="02010600030101010101" charset="-122"/>
            <a:ea typeface="等线" panose="02010600030101010101" charset="-122"/>
          </a:endParaRPr>
        </a:p>
      </dsp:txBody>
      <dsp:txXfrm>
        <a:off x="-54664" y="637793"/>
        <a:ext cx="1031790" cy="897027"/>
      </dsp:txXfrm>
    </dsp:sp>
    <dsp:sp modelId="{C54F6BFB-8E8A-4994-B570-5BA31A7880F1}">
      <dsp:nvSpPr>
        <dsp:cNvPr id="0" name=""/>
        <dsp:cNvSpPr/>
      </dsp:nvSpPr>
      <dsp:spPr>
        <a:xfrm>
          <a:off x="1588533" y="554300"/>
          <a:ext cx="221025" cy="221021"/>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5D3CEFC-9B65-4843-8D34-C06E794E39F7}">
      <dsp:nvSpPr>
        <dsp:cNvPr id="0" name=""/>
        <dsp:cNvSpPr/>
      </dsp:nvSpPr>
      <dsp:spPr>
        <a:xfrm>
          <a:off x="133020" y="1726967"/>
          <a:ext cx="399545" cy="399556"/>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D9766FF-F0F2-466F-B5EC-EF8E6199B7FC}">
      <dsp:nvSpPr>
        <dsp:cNvPr id="0" name=""/>
        <dsp:cNvSpPr/>
      </dsp:nvSpPr>
      <dsp:spPr>
        <a:xfrm>
          <a:off x="2795669" y="286727"/>
          <a:ext cx="955066" cy="839050"/>
        </a:xfrm>
        <a:prstGeom prst="ellipse">
          <a:avLst/>
        </a:prstGeom>
        <a:solidFill>
          <a:schemeClr val="accent5">
            <a:lumMod val="20000"/>
            <a:lumOff val="8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kern="1200" dirty="0">
              <a:solidFill>
                <a:schemeClr val="tx1"/>
              </a:solidFill>
              <a:latin typeface="等线" panose="02010600030101010101" charset="-122"/>
              <a:ea typeface="等线" panose="02010600030101010101" charset="-122"/>
            </a:rPr>
            <a:t>开源技术</a:t>
          </a:r>
          <a:endParaRPr lang="en-US" altLang="zh-CN" sz="2000" b="1" kern="1200" dirty="0">
            <a:solidFill>
              <a:schemeClr val="tx1"/>
            </a:solidFill>
            <a:latin typeface="等线" panose="02010600030101010101" charset="-122"/>
            <a:ea typeface="等线" panose="02010600030101010101" charset="-122"/>
          </a:endParaRPr>
        </a:p>
      </dsp:txBody>
      <dsp:txXfrm>
        <a:off x="2795669" y="286727"/>
        <a:ext cx="955066" cy="839050"/>
      </dsp:txXfrm>
    </dsp:sp>
    <dsp:sp modelId="{32A41E10-9A9B-4230-BD3C-AEEA445548D4}">
      <dsp:nvSpPr>
        <dsp:cNvPr id="0" name=""/>
        <dsp:cNvSpPr/>
      </dsp:nvSpPr>
      <dsp:spPr>
        <a:xfrm>
          <a:off x="2508855" y="860061"/>
          <a:ext cx="221025" cy="221021"/>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C475111-3C5B-40FA-9E2B-6D137989679D}">
      <dsp:nvSpPr>
        <dsp:cNvPr id="0" name=""/>
        <dsp:cNvSpPr/>
      </dsp:nvSpPr>
      <dsp:spPr>
        <a:xfrm>
          <a:off x="-18888" y="2202441"/>
          <a:ext cx="160039" cy="160194"/>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3E5FC08-2A94-4918-9A76-279965270D83}">
      <dsp:nvSpPr>
        <dsp:cNvPr id="0" name=""/>
        <dsp:cNvSpPr/>
      </dsp:nvSpPr>
      <dsp:spPr>
        <a:xfrm>
          <a:off x="1577075" y="1974455"/>
          <a:ext cx="160039" cy="160194"/>
        </a:xfrm>
        <a:prstGeom prst="ellipse">
          <a:avLst/>
        </a:prstGeom>
        <a:solidFill>
          <a:schemeClr val="bg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F6988-57D0-4F09-AC37-27C3DC8E55A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B675F-9C8E-42B3-B59B-05C5565BC43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新平台提供的检索发现等服务，是建立以云服务为主的开放架构基础之上的。强调开放性、可移植性、互操作性，并实现与第三方系统便捷互联互通。各功能系统相对独立，可以适应不同的定制需求。此外，系统还提供了开放接口服务，支持用户二次开发。在系统架构的支撑下，我们希望能与在坐各位建立更为稳定的密切的开放合作。</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sym typeface="+mn-ea"/>
              </a:rPr>
              <a:t>面向移动知识服务，我们也即将推出移动终端以及微信公众号。移动终端的服务主要以学术热点、知识推荐为主体，利用行为分析及情景感知等技术，为用户提供更便捷的知识服务。</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不同领域，科研成果产出形式不同，那么万方也根据领域不同，分析其相应的特征及检测功能需求，竭力为客户提供更精准的服务支撑</a:t>
            </a:r>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b="1" dirty="0">
                <a:effectLst/>
                <a:sym typeface="+mn-ea"/>
              </a:rPr>
              <a:t>市场实际的检测需求</a:t>
            </a:r>
            <a:r>
              <a:rPr lang="zh-CN" altLang="zh-CN" dirty="0">
                <a:effectLst/>
                <a:sym typeface="+mn-ea"/>
              </a:rPr>
              <a:t>，大致可分为成果评定，和过程助手两个方向，成果评定比如。。。学术过程助手，就是帮助大家进行学术成果成型过程中的检测检查。</a:t>
            </a:r>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同理，比对数据虽然是以量多为宜，但是数据种类是否也越多越好？超多的文献量假如不分析实际情况，是否对结果造成干扰？我们可以提供全部的数据类型，但是我们更相信于数据的权威性和可参考性。</a:t>
            </a:r>
            <a:r>
              <a:rPr lang="zh-CN" altLang="en-US" sz="1200" kern="1200" dirty="0">
                <a:solidFill>
                  <a:schemeClr val="tx1"/>
                </a:solidFill>
                <a:effectLst/>
                <a:latin typeface="+mn-lt"/>
                <a:ea typeface="+mn-ea"/>
                <a:cs typeface="+mn-cs"/>
              </a:rPr>
              <a:t>通过分库功能满足</a:t>
            </a:r>
            <a:r>
              <a:rPr lang="zh-CN" altLang="zh-CN" sz="1200" kern="1200" dirty="0">
                <a:solidFill>
                  <a:schemeClr val="tx1"/>
                </a:solidFill>
                <a:effectLst/>
                <a:latin typeface="+mn-lt"/>
                <a:ea typeface="+mn-ea"/>
                <a:cs typeface="+mn-cs"/>
              </a:rPr>
              <a:t>用户可按照资源类型或者学科分类进行检测的需求，如果我们的数据不足以支撑您的检测需求，如果您的被比对或参考文献，是一些未公开发表的文献，也可以通过自行上传或者本地服务的形式建立属于自己的比对库。实现个性化的检测。我们对于数据方面的努力还将在后面继续讲到</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300" kern="1200" dirty="0">
                <a:solidFill>
                  <a:schemeClr val="tx1"/>
                </a:solidFill>
                <a:effectLst/>
                <a:latin typeface="+mn-lt"/>
                <a:ea typeface="+mn-ea"/>
                <a:cs typeface="+mn-cs"/>
              </a:rPr>
              <a:t>但是检测产品功能是否越全越好？我们会发现其实有时候功能过多的产品反而会干扰我们对于使用这个工具本身的关注度，怎么根据不同领域用户的需求提供相应的功能，让功能成为检测本身的辅助，是我们一直思考和努力的方向</a:t>
            </a:r>
            <a:endParaRPr lang="zh-CN" altLang="zh-CN" sz="13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Wingdings" panose="05000000000000000000" pitchFamily="2" charset="2"/>
              <a:buNone/>
            </a:pPr>
            <a:r>
              <a:rPr lang="zh-CN" altLang="en-US" dirty="0">
                <a:solidFill>
                  <a:schemeClr val="bg2"/>
                </a:solidFill>
                <a:sym typeface="+mn-ea"/>
              </a:rPr>
              <a:t>这次升级，我们采用了</a:t>
            </a:r>
            <a:r>
              <a:rPr lang="zh-CN" altLang="en-US" dirty="0">
                <a:solidFill>
                  <a:schemeClr val="tx1">
                    <a:lumMod val="65000"/>
                    <a:lumOff val="35000"/>
                  </a:schemeClr>
                </a:solidFill>
                <a:latin typeface="楷体" panose="02010609060101010101" pitchFamily="49" charset="-122"/>
                <a:ea typeface="楷体" panose="02010609060101010101" pitchFamily="49" charset="-122"/>
                <a:sym typeface="+mn-ea"/>
              </a:rPr>
              <a:t>“正交基的软聚类</a:t>
            </a:r>
            <a:r>
              <a:rPr lang="en-US" altLang="zh-CN" dirty="0">
                <a:solidFill>
                  <a:schemeClr val="tx1">
                    <a:lumMod val="65000"/>
                    <a:lumOff val="35000"/>
                  </a:schemeClr>
                </a:solidFill>
                <a:latin typeface="楷体" panose="02010609060101010101" pitchFamily="49" charset="-122"/>
                <a:ea typeface="楷体" panose="02010609060101010101" pitchFamily="49" charset="-122"/>
                <a:sym typeface="+mn-ea"/>
              </a:rPr>
              <a:t>+</a:t>
            </a:r>
            <a:r>
              <a:rPr lang="zh-CN" altLang="en-US" dirty="0">
                <a:solidFill>
                  <a:schemeClr val="tx1">
                    <a:lumMod val="65000"/>
                    <a:lumOff val="35000"/>
                  </a:schemeClr>
                </a:solidFill>
                <a:latin typeface="楷体" panose="02010609060101010101" pitchFamily="49" charset="-122"/>
                <a:ea typeface="楷体" panose="02010609060101010101" pitchFamily="49" charset="-122"/>
                <a:sym typeface="+mn-ea"/>
              </a:rPr>
              <a:t>分词倒排”的快速检索方法和“相同词</a:t>
            </a:r>
            <a:r>
              <a:rPr lang="en-US" altLang="zh-CN" dirty="0">
                <a:solidFill>
                  <a:schemeClr val="tx1">
                    <a:lumMod val="65000"/>
                    <a:lumOff val="35000"/>
                  </a:schemeClr>
                </a:solidFill>
                <a:latin typeface="楷体" panose="02010609060101010101" pitchFamily="49" charset="-122"/>
                <a:ea typeface="楷体" panose="02010609060101010101" pitchFamily="49" charset="-122"/>
                <a:sym typeface="+mn-ea"/>
              </a:rPr>
              <a:t>+</a:t>
            </a:r>
            <a:r>
              <a:rPr lang="zh-CN" altLang="en-US" dirty="0">
                <a:solidFill>
                  <a:schemeClr val="tx1">
                    <a:lumMod val="65000"/>
                    <a:lumOff val="35000"/>
                  </a:schemeClr>
                </a:solidFill>
                <a:latin typeface="楷体" panose="02010609060101010101" pitchFamily="49" charset="-122"/>
                <a:ea typeface="楷体" panose="02010609060101010101" pitchFamily="49" charset="-122"/>
                <a:sym typeface="+mn-ea"/>
              </a:rPr>
              <a:t>最长公共子序列算法”的精确匹配算法，目的是为了能够对送检文献做到查大同，识小异</a:t>
            </a:r>
            <a:endParaRPr lang="en-US" altLang="zh-CN" u="none" dirty="0">
              <a:solidFill>
                <a:schemeClr val="tx1">
                  <a:lumMod val="65000"/>
                  <a:lumOff val="35000"/>
                </a:schemeClr>
              </a:solidFill>
              <a:latin typeface="楷体" panose="02010609060101010101" pitchFamily="49" charset="-122"/>
              <a:ea typeface="楷体" panose="02010609060101010101" pitchFamily="49" charset="-122"/>
            </a:endParaRPr>
          </a:p>
          <a:p>
            <a:pPr marL="0" indent="0">
              <a:buFont typeface="Wingdings" panose="05000000000000000000" pitchFamily="2" charset="2"/>
              <a:buNone/>
            </a:pPr>
            <a:r>
              <a:rPr lang="zh-CN" altLang="en-US" dirty="0">
                <a:solidFill>
                  <a:schemeClr val="tx1">
                    <a:lumMod val="65000"/>
                    <a:lumOff val="35000"/>
                  </a:schemeClr>
                </a:solidFill>
                <a:latin typeface="楷体" panose="02010609060101010101" pitchFamily="49" charset="-122"/>
                <a:ea typeface="楷体" panose="02010609060101010101" pitchFamily="49" charset="-122"/>
                <a:sym typeface="+mn-ea"/>
              </a:rPr>
              <a:t>查大同，即</a:t>
            </a:r>
            <a:r>
              <a:rPr lang="zh-CN" altLang="en-US" dirty="0">
                <a:solidFill>
                  <a:schemeClr val="bg2"/>
                </a:solidFill>
                <a:latin typeface="楷体" panose="02010609060101010101" pitchFamily="49" charset="-122"/>
                <a:ea typeface="楷体" panose="02010609060101010101" pitchFamily="49" charset="-122"/>
                <a:sym typeface="+mn-ea"/>
              </a:rPr>
              <a:t>保留了老算法对大片书抄袭检测的良好效果；</a:t>
            </a:r>
            <a:endParaRPr lang="en-US" altLang="zh-CN" u="none" dirty="0">
              <a:solidFill>
                <a:schemeClr val="bg2"/>
              </a:solidFill>
              <a:latin typeface="楷体" panose="02010609060101010101" pitchFamily="49" charset="-122"/>
              <a:ea typeface="楷体" panose="02010609060101010101" pitchFamily="49" charset="-122"/>
            </a:endParaRPr>
          </a:p>
          <a:p>
            <a:pPr marL="0" indent="0">
              <a:buFont typeface="Wingdings" panose="05000000000000000000" pitchFamily="2" charset="2"/>
              <a:buNone/>
            </a:pPr>
            <a:r>
              <a:rPr lang="zh-CN" altLang="en-US" dirty="0">
                <a:solidFill>
                  <a:schemeClr val="bg2"/>
                </a:solidFill>
                <a:latin typeface="楷体" panose="02010609060101010101" pitchFamily="49" charset="-122"/>
                <a:ea typeface="楷体" panose="02010609060101010101" pitchFamily="49" charset="-122"/>
                <a:sym typeface="+mn-ea"/>
              </a:rPr>
              <a:t>识小异，即实现了小粒度的精确检测和精确匹配</a:t>
            </a:r>
            <a:endParaRPr lang="en-US" altLang="zh-CN" u="none" dirty="0">
              <a:solidFill>
                <a:schemeClr val="bg2"/>
              </a:solidFill>
              <a:latin typeface="楷体" panose="02010609060101010101" pitchFamily="49" charset="-122"/>
              <a:ea typeface="楷体" panose="02010609060101010101" pitchFamily="49" charset="-122"/>
            </a:endParaRPr>
          </a:p>
          <a:p>
            <a:pPr marL="0" indent="0">
              <a:buFont typeface="Wingdings" panose="05000000000000000000" pitchFamily="2" charset="2"/>
              <a:buNone/>
            </a:pPr>
            <a:r>
              <a:rPr lang="zh-CN" altLang="en-US" dirty="0">
                <a:solidFill>
                  <a:schemeClr val="bg2"/>
                </a:solidFill>
                <a:latin typeface="楷体" panose="02010609060101010101" pitchFamily="49" charset="-122"/>
                <a:ea typeface="楷体" panose="02010609060101010101" pitchFamily="49" charset="-122"/>
                <a:sym typeface="+mn-ea"/>
              </a:rPr>
              <a:t>检测结果为</a:t>
            </a:r>
            <a:r>
              <a:rPr lang="en-US" altLang="zh-CN" dirty="0">
                <a:solidFill>
                  <a:schemeClr val="bg2"/>
                </a:solidFill>
                <a:latin typeface="楷体" panose="02010609060101010101" pitchFamily="49" charset="-122"/>
                <a:ea typeface="楷体" panose="02010609060101010101" pitchFamily="49" charset="-122"/>
                <a:sym typeface="+mn-ea"/>
              </a:rPr>
              <a:t>0%</a:t>
            </a:r>
            <a:r>
              <a:rPr lang="zh-CN" altLang="en-US" dirty="0">
                <a:solidFill>
                  <a:schemeClr val="bg2"/>
                </a:solidFill>
                <a:latin typeface="楷体" panose="02010609060101010101" pitchFamily="49" charset="-122"/>
                <a:ea typeface="楷体" panose="02010609060101010101" pitchFamily="49" charset="-122"/>
                <a:sym typeface="+mn-ea"/>
              </a:rPr>
              <a:t>的情况已经控制在</a:t>
            </a:r>
            <a:r>
              <a:rPr lang="en-US" altLang="zh-CN" dirty="0">
                <a:solidFill>
                  <a:schemeClr val="bg2"/>
                </a:solidFill>
                <a:latin typeface="楷体" panose="02010609060101010101" pitchFamily="49" charset="-122"/>
                <a:ea typeface="楷体" panose="02010609060101010101" pitchFamily="49" charset="-122"/>
                <a:sym typeface="+mn-ea"/>
              </a:rPr>
              <a:t>5%</a:t>
            </a:r>
            <a:r>
              <a:rPr lang="zh-CN" altLang="en-US" dirty="0">
                <a:solidFill>
                  <a:schemeClr val="bg2"/>
                </a:solidFill>
                <a:latin typeface="楷体" panose="02010609060101010101" pitchFamily="49" charset="-122"/>
                <a:ea typeface="楷体" panose="02010609060101010101" pitchFamily="49" charset="-122"/>
                <a:sym typeface="+mn-ea"/>
              </a:rPr>
              <a:t>以内</a:t>
            </a:r>
            <a:endParaRPr lang="en-US" altLang="zh-CN" u="none" dirty="0">
              <a:solidFill>
                <a:schemeClr val="bg2"/>
              </a:solidFill>
              <a:latin typeface="楷体" panose="02010609060101010101" pitchFamily="49" charset="-122"/>
              <a:ea typeface="楷体" panose="02010609060101010101" pitchFamily="49" charset="-122"/>
            </a:endParaRPr>
          </a:p>
          <a:p>
            <a:pPr marL="0" indent="0">
              <a:buFont typeface="Wingdings" panose="05000000000000000000" pitchFamily="2" charset="2"/>
              <a:buNone/>
            </a:pPr>
            <a:endParaRPr lang="en-US" altLang="zh-CN" u="none" dirty="0">
              <a:solidFill>
                <a:schemeClr val="tx1">
                  <a:lumMod val="65000"/>
                  <a:lumOff val="35000"/>
                </a:schemeClr>
              </a:solidFill>
              <a:latin typeface="楷体" panose="02010609060101010101" pitchFamily="49" charset="-122"/>
              <a:ea typeface="楷体" panose="02010609060101010101" pitchFamily="49" charset="-122"/>
            </a:endParaRPr>
          </a:p>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在这些改变中，检测报告是我们此次升级的重中之重，也是用户最关心的点</a:t>
            </a:r>
            <a:endParaRPr lang="en-US" altLang="zh-CN" dirty="0"/>
          </a:p>
          <a:p>
            <a:r>
              <a:rPr lang="zh-CN" altLang="en-US" dirty="0"/>
              <a:t>我们每个产品的检测报告均有五个版本：</a:t>
            </a:r>
            <a:endParaRPr lang="en-US" altLang="zh-CN" dirty="0"/>
          </a:p>
          <a:p>
            <a:r>
              <a:rPr lang="zh-CN" altLang="en-US" dirty="0"/>
              <a:t>由右侧我们能够看出，新版监测报告的特点：</a:t>
            </a:r>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effectLst/>
                <a:sym typeface="+mn-ea"/>
              </a:rPr>
              <a:t>随着互联网和信息技术的蓬勃发展，我们的服务内容也正由传统的文献服务向知识服务转变。我们希望能和图书馆一同为</a:t>
            </a:r>
            <a:r>
              <a:rPr lang="zh-CN" altLang="en-US" dirty="0">
                <a:sym typeface="+mn-ea"/>
              </a:rPr>
              <a:t>各类读者提供知识服务，我们一起构建着知识服务的未来！ 首先，我们着力于求知中最重要的“检索与发现”，它也是最耗时的一部分，我们深度利用大数据理念与技术，对知识服务平台进行改进优化，让我们的读者享受知识发现的收获之旅！ </a:t>
            </a:r>
            <a:endParaRPr lang="en-US" altLang="zh-CN" dirty="0"/>
          </a:p>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搜索的基础是资源，我们在原有的资源基础上</a:t>
            </a:r>
            <a:r>
              <a:rPr lang="en-US" altLang="zh-CN" dirty="0">
                <a:sym typeface="+mn-ea"/>
              </a:rPr>
              <a:t>……</a:t>
            </a:r>
            <a:r>
              <a:rPr lang="zh-CN" altLang="en-US" dirty="0">
                <a:sym typeface="+mn-ea"/>
              </a:rPr>
              <a:t>坚实的、不断拓展多来源、多类型、多语言的资源。</a:t>
            </a:r>
            <a:endParaRPr lang="zh-CN" altLang="en-US" dirty="0"/>
          </a:p>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我们与国内外各大出版商、信息服务机构建立了稳定的资源合作，通过海量资源的集成、融合与计算，实现知识发现、可视化分析以及各类科研服务。</a:t>
            </a:r>
            <a:endParaRPr lang="zh-CN" altLang="en-US" dirty="0">
              <a:sym typeface="+mn-ea"/>
            </a:endParaRPr>
          </a:p>
          <a:p>
            <a:pPr marL="0" indent="0">
              <a:lnSpc>
                <a:spcPct val="150000"/>
              </a:lnSpc>
              <a:spcBef>
                <a:spcPts val="600"/>
              </a:spcBef>
              <a:spcAft>
                <a:spcPts val="600"/>
              </a:spcAft>
              <a:buSzPct val="75000"/>
              <a:buFont typeface="Arial" panose="020B0604020202020204" pitchFamily="34" charset="0"/>
              <a:buNone/>
            </a:pPr>
            <a:r>
              <a:rPr lang="zh-CN" altLang="en-US" dirty="0">
                <a:sym typeface="+mn-ea"/>
              </a:rPr>
              <a:t>通过</a:t>
            </a:r>
            <a:r>
              <a:rPr lang="zh-CN" altLang="en-US" dirty="0">
                <a:latin typeface="楷体" panose="02010609060101010101" pitchFamily="49" charset="-122"/>
                <a:ea typeface="楷体" panose="02010609060101010101" pitchFamily="49" charset="-122"/>
                <a:cs typeface="楷体" panose="02010609060101010101" pitchFamily="49" charset="-122"/>
                <a:sym typeface="+mn-ea"/>
              </a:rPr>
              <a:t>开放稳定的资源合作机制，建立海量元数据仓储，为全程知识发现提供支撑；</a:t>
            </a:r>
            <a:endParaRPr lang="en-US" altLang="zh-CN" dirty="0">
              <a:latin typeface="楷体" panose="02010609060101010101" pitchFamily="49" charset="-122"/>
              <a:ea typeface="楷体" panose="02010609060101010101" pitchFamily="49" charset="-122"/>
              <a:cs typeface="楷体" panose="02010609060101010101" pitchFamily="49" charset="-122"/>
            </a:endParaRPr>
          </a:p>
          <a:p>
            <a:pPr marL="0" indent="0">
              <a:lnSpc>
                <a:spcPct val="150000"/>
              </a:lnSpc>
              <a:spcBef>
                <a:spcPts val="600"/>
              </a:spcBef>
              <a:spcAft>
                <a:spcPts val="600"/>
              </a:spcAft>
              <a:buFont typeface="Arial" panose="020B0604020202020204" pitchFamily="34" charset="0"/>
              <a:buNone/>
            </a:pPr>
            <a:r>
              <a:rPr lang="zh-CN" altLang="en-US" dirty="0">
                <a:latin typeface="楷体" panose="02010609060101010101" pitchFamily="49" charset="-122"/>
                <a:ea typeface="楷体" panose="02010609060101010101" pitchFamily="49" charset="-122"/>
                <a:cs typeface="楷体" panose="02010609060101010101" pitchFamily="49" charset="-122"/>
                <a:sym typeface="+mn-ea"/>
              </a:rPr>
              <a:t>同时我们也</a:t>
            </a:r>
            <a:r>
              <a:rPr lang="zh-CN" altLang="zh-CN" dirty="0">
                <a:latin typeface="楷体" panose="02010609060101010101" pitchFamily="49" charset="-122"/>
                <a:ea typeface="楷体" panose="02010609060101010101" pitchFamily="49" charset="-122"/>
                <a:cs typeface="楷体" panose="02010609060101010101" pitchFamily="49" charset="-122"/>
                <a:sym typeface="+mn-ea"/>
              </a:rPr>
              <a:t>提升资源加工精度与粒度</a:t>
            </a:r>
            <a:r>
              <a:rPr lang="zh-CN" altLang="en-US" dirty="0">
                <a:latin typeface="楷体" panose="02010609060101010101" pitchFamily="49" charset="-122"/>
                <a:ea typeface="楷体" panose="02010609060101010101" pitchFamily="49" charset="-122"/>
                <a:cs typeface="楷体" panose="02010609060101010101" pitchFamily="49" charset="-122"/>
                <a:sym typeface="+mn-ea"/>
              </a:rPr>
              <a:t>。保障资源长期访问与大数据挖掘处理能力，同时</a:t>
            </a:r>
            <a:r>
              <a:rPr lang="zh-CN" altLang="en-US" dirty="0">
                <a:latin typeface="楷体" panose="02010609060101010101" pitchFamily="49" charset="-122"/>
                <a:ea typeface="楷体" panose="02010609060101010101" pitchFamily="49" charset="-122"/>
                <a:cs typeface="楷体" panose="02010609060101010101" pitchFamily="49" charset="-122"/>
                <a:sym typeface="Segoe UI" panose="020B0502040204020203" charset="0"/>
              </a:rPr>
              <a:t>研究全新知识组织体系与知识化加工方案，为深度知识服务转型奠定基础</a:t>
            </a:r>
            <a:endParaRPr lang="en-US" altLang="zh-CN" dirty="0">
              <a:latin typeface="楷体" panose="02010609060101010101" pitchFamily="49" charset="-122"/>
              <a:ea typeface="楷体" panose="02010609060101010101" pitchFamily="49" charset="-122"/>
              <a:cs typeface="楷体" panose="02010609060101010101" pitchFamily="49" charset="-122"/>
              <a:sym typeface="Segoe UI" panose="020B0502040204020203" charset="0"/>
            </a:endParaRPr>
          </a:p>
          <a:p>
            <a:endParaRPr lang="zh-CN" altLang="en-US" dirty="0"/>
          </a:p>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万方智搜 是我们 这次全新推出的学术资源发现平台，它整合了数亿条全球优质学术资源，集成了十余种资源类型，通过发现服务的建设和检索功能的优化，希望帮助用户精准的发现、获取与沉淀学术精华。在海量元数据资源及深度加工的基础上，我们希望能给用户提供智能化、个性化、便捷化的服务。</a:t>
            </a:r>
            <a:endParaRPr lang="en-US" altLang="zh-CN" dirty="0"/>
          </a:p>
          <a:p>
            <a:endParaRPr lang="zh-CN" altLang="en-US" dirty="0"/>
          </a:p>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词表检索是系统根据词表对用户输入检索词以可视化方式展示其词间关系，包括上位词、下位词、相关词等，引导用户尝试深层次的检索。基于词表，还为用户提供扩展检索的功能，系统会为用户展示包含其下位词、同义词，相关词的结果，大大提高了系统查全率。</a:t>
            </a:r>
            <a:endParaRPr lang="zh-CN" altLang="en-US" dirty="0"/>
          </a:p>
          <a:p>
            <a:endParaRPr lang="zh-CN" altLang="en-US"/>
          </a:p>
        </p:txBody>
      </p:sp>
      <p:sp>
        <p:nvSpPr>
          <p:cNvPr id="4" name="灯片编号占位符 3"/>
          <p:cNvSpPr>
            <a:spLocks noGrp="1"/>
          </p:cNvSpPr>
          <p:nvPr>
            <p:ph type="sldNum" sz="quarter" idx="10"/>
          </p:nvPr>
        </p:nvSpPr>
        <p:spPr/>
        <p:txBody>
          <a:bodyPr/>
          <a:lstStyle/>
          <a:p>
            <a:fld id="{DAAB675F-9C8E-42B3-B59B-05C5565BC43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13" name="图片占位符 112"/>
          <p:cNvSpPr>
            <a:spLocks noGrp="1"/>
          </p:cNvSpPr>
          <p:nvPr>
            <p:ph type="pic" sz="quarter" idx="10"/>
          </p:nvPr>
        </p:nvSpPr>
        <p:spPr>
          <a:xfrm>
            <a:off x="-495300" y="0"/>
            <a:ext cx="1778619" cy="1676400"/>
          </a:xfrm>
        </p:spPr>
        <p:txBody>
          <a:bodyPr/>
          <a:lstStyle/>
          <a:p>
            <a:endParaRPr lang="zh-CN" altLang="en-US"/>
          </a:p>
        </p:txBody>
      </p:sp>
      <p:sp>
        <p:nvSpPr>
          <p:cNvPr id="131" name="图片占位符 112"/>
          <p:cNvSpPr>
            <a:spLocks noGrp="1"/>
          </p:cNvSpPr>
          <p:nvPr>
            <p:ph type="pic" sz="quarter" idx="16"/>
          </p:nvPr>
        </p:nvSpPr>
        <p:spPr>
          <a:xfrm>
            <a:off x="-495300" y="1727200"/>
            <a:ext cx="1778619" cy="1676400"/>
          </a:xfrm>
        </p:spPr>
        <p:txBody>
          <a:bodyPr/>
          <a:lstStyle/>
          <a:p>
            <a:endParaRPr lang="zh-CN" altLang="en-US"/>
          </a:p>
        </p:txBody>
      </p:sp>
      <p:sp>
        <p:nvSpPr>
          <p:cNvPr id="132" name="图片占位符 112"/>
          <p:cNvSpPr>
            <a:spLocks noGrp="1"/>
          </p:cNvSpPr>
          <p:nvPr>
            <p:ph type="pic" sz="quarter" idx="17"/>
          </p:nvPr>
        </p:nvSpPr>
        <p:spPr>
          <a:xfrm>
            <a:off x="-495300" y="3454400"/>
            <a:ext cx="1778619" cy="1676400"/>
          </a:xfrm>
        </p:spPr>
        <p:txBody>
          <a:bodyPr/>
          <a:lstStyle/>
          <a:p>
            <a:endParaRPr lang="zh-CN" altLang="en-US"/>
          </a:p>
        </p:txBody>
      </p:sp>
      <p:sp>
        <p:nvSpPr>
          <p:cNvPr id="133" name="图片占位符 112"/>
          <p:cNvSpPr>
            <a:spLocks noGrp="1"/>
          </p:cNvSpPr>
          <p:nvPr>
            <p:ph type="pic" sz="quarter" idx="18"/>
          </p:nvPr>
        </p:nvSpPr>
        <p:spPr>
          <a:xfrm>
            <a:off x="-495300" y="5181600"/>
            <a:ext cx="1778619" cy="1676400"/>
          </a:xfrm>
        </p:spPr>
        <p:txBody>
          <a:bodyPr/>
          <a:lstStyle/>
          <a:p>
            <a:endParaRPr lang="zh-CN" altLang="en-US"/>
          </a:p>
        </p:txBody>
      </p:sp>
      <p:sp>
        <p:nvSpPr>
          <p:cNvPr id="134" name="图片占位符 112"/>
          <p:cNvSpPr>
            <a:spLocks noGrp="1"/>
          </p:cNvSpPr>
          <p:nvPr>
            <p:ph type="pic" sz="quarter" idx="19"/>
          </p:nvPr>
        </p:nvSpPr>
        <p:spPr>
          <a:xfrm>
            <a:off x="1384300" y="0"/>
            <a:ext cx="1778619" cy="1676400"/>
          </a:xfrm>
        </p:spPr>
        <p:txBody>
          <a:bodyPr/>
          <a:lstStyle/>
          <a:p>
            <a:endParaRPr lang="zh-CN" altLang="en-US"/>
          </a:p>
        </p:txBody>
      </p:sp>
      <p:sp>
        <p:nvSpPr>
          <p:cNvPr id="135" name="图片占位符 112"/>
          <p:cNvSpPr>
            <a:spLocks noGrp="1"/>
          </p:cNvSpPr>
          <p:nvPr>
            <p:ph type="pic" sz="quarter" idx="20"/>
          </p:nvPr>
        </p:nvSpPr>
        <p:spPr>
          <a:xfrm>
            <a:off x="1384300" y="1727200"/>
            <a:ext cx="1778619" cy="1676400"/>
          </a:xfrm>
        </p:spPr>
        <p:txBody>
          <a:bodyPr/>
          <a:lstStyle/>
          <a:p>
            <a:endParaRPr lang="zh-CN" altLang="en-US"/>
          </a:p>
        </p:txBody>
      </p:sp>
      <p:sp>
        <p:nvSpPr>
          <p:cNvPr id="136" name="图片占位符 112"/>
          <p:cNvSpPr>
            <a:spLocks noGrp="1"/>
          </p:cNvSpPr>
          <p:nvPr>
            <p:ph type="pic" sz="quarter" idx="21"/>
          </p:nvPr>
        </p:nvSpPr>
        <p:spPr>
          <a:xfrm>
            <a:off x="1384300" y="3454400"/>
            <a:ext cx="1778619" cy="1676400"/>
          </a:xfrm>
        </p:spPr>
        <p:txBody>
          <a:bodyPr/>
          <a:lstStyle/>
          <a:p>
            <a:endParaRPr lang="zh-CN" altLang="en-US"/>
          </a:p>
        </p:txBody>
      </p:sp>
      <p:sp>
        <p:nvSpPr>
          <p:cNvPr id="137" name="图片占位符 112"/>
          <p:cNvSpPr>
            <a:spLocks noGrp="1"/>
          </p:cNvSpPr>
          <p:nvPr>
            <p:ph type="pic" sz="quarter" idx="22"/>
          </p:nvPr>
        </p:nvSpPr>
        <p:spPr>
          <a:xfrm>
            <a:off x="1384300" y="5181600"/>
            <a:ext cx="1778619" cy="1676400"/>
          </a:xfrm>
        </p:spPr>
        <p:txBody>
          <a:bodyPr/>
          <a:lstStyle/>
          <a:p>
            <a:endParaRPr lang="zh-CN" altLang="en-US"/>
          </a:p>
        </p:txBody>
      </p:sp>
      <p:sp>
        <p:nvSpPr>
          <p:cNvPr id="138" name="图片占位符 112"/>
          <p:cNvSpPr>
            <a:spLocks noGrp="1"/>
          </p:cNvSpPr>
          <p:nvPr>
            <p:ph type="pic" sz="quarter" idx="23"/>
          </p:nvPr>
        </p:nvSpPr>
        <p:spPr>
          <a:xfrm>
            <a:off x="3263900" y="0"/>
            <a:ext cx="1778619" cy="1676400"/>
          </a:xfrm>
        </p:spPr>
        <p:txBody>
          <a:bodyPr/>
          <a:lstStyle/>
          <a:p>
            <a:endParaRPr lang="zh-CN" altLang="en-US"/>
          </a:p>
        </p:txBody>
      </p:sp>
      <p:sp>
        <p:nvSpPr>
          <p:cNvPr id="139" name="图片占位符 112"/>
          <p:cNvSpPr>
            <a:spLocks noGrp="1"/>
          </p:cNvSpPr>
          <p:nvPr>
            <p:ph type="pic" sz="quarter" idx="24"/>
          </p:nvPr>
        </p:nvSpPr>
        <p:spPr>
          <a:xfrm>
            <a:off x="3263900" y="1727200"/>
            <a:ext cx="1778619" cy="1676400"/>
          </a:xfrm>
        </p:spPr>
        <p:txBody>
          <a:bodyPr/>
          <a:lstStyle/>
          <a:p>
            <a:endParaRPr lang="zh-CN" altLang="en-US"/>
          </a:p>
        </p:txBody>
      </p:sp>
      <p:sp>
        <p:nvSpPr>
          <p:cNvPr id="140" name="图片占位符 112"/>
          <p:cNvSpPr>
            <a:spLocks noGrp="1"/>
          </p:cNvSpPr>
          <p:nvPr>
            <p:ph type="pic" sz="quarter" idx="25"/>
          </p:nvPr>
        </p:nvSpPr>
        <p:spPr>
          <a:xfrm>
            <a:off x="3263900" y="3454400"/>
            <a:ext cx="1778619" cy="1676400"/>
          </a:xfrm>
        </p:spPr>
        <p:txBody>
          <a:bodyPr/>
          <a:lstStyle/>
          <a:p>
            <a:endParaRPr lang="zh-CN" altLang="en-US"/>
          </a:p>
        </p:txBody>
      </p:sp>
      <p:sp>
        <p:nvSpPr>
          <p:cNvPr id="141" name="图片占位符 112"/>
          <p:cNvSpPr>
            <a:spLocks noGrp="1"/>
          </p:cNvSpPr>
          <p:nvPr>
            <p:ph type="pic" sz="quarter" idx="26"/>
          </p:nvPr>
        </p:nvSpPr>
        <p:spPr>
          <a:xfrm>
            <a:off x="3263900" y="5181600"/>
            <a:ext cx="1778619" cy="1676400"/>
          </a:xfrm>
        </p:spPr>
        <p:txBody>
          <a:bodyPr/>
          <a:lstStyle/>
          <a:p>
            <a:endParaRPr lang="zh-CN" altLang="en-US"/>
          </a:p>
        </p:txBody>
      </p:sp>
      <p:sp>
        <p:nvSpPr>
          <p:cNvPr id="142" name="图片占位符 112"/>
          <p:cNvSpPr>
            <a:spLocks noGrp="1"/>
          </p:cNvSpPr>
          <p:nvPr>
            <p:ph type="pic" sz="quarter" idx="27"/>
          </p:nvPr>
        </p:nvSpPr>
        <p:spPr>
          <a:xfrm>
            <a:off x="5143500" y="0"/>
            <a:ext cx="1778619" cy="1676400"/>
          </a:xfrm>
        </p:spPr>
        <p:txBody>
          <a:bodyPr/>
          <a:lstStyle/>
          <a:p>
            <a:endParaRPr lang="zh-CN" altLang="en-US"/>
          </a:p>
        </p:txBody>
      </p:sp>
      <p:sp>
        <p:nvSpPr>
          <p:cNvPr id="143" name="图片占位符 112"/>
          <p:cNvSpPr>
            <a:spLocks noGrp="1"/>
          </p:cNvSpPr>
          <p:nvPr>
            <p:ph type="pic" sz="quarter" idx="28"/>
          </p:nvPr>
        </p:nvSpPr>
        <p:spPr>
          <a:xfrm>
            <a:off x="5143500" y="1727200"/>
            <a:ext cx="1778619" cy="1676400"/>
          </a:xfrm>
        </p:spPr>
        <p:txBody>
          <a:bodyPr/>
          <a:lstStyle/>
          <a:p>
            <a:endParaRPr lang="zh-CN" altLang="en-US"/>
          </a:p>
        </p:txBody>
      </p:sp>
      <p:sp>
        <p:nvSpPr>
          <p:cNvPr id="144" name="图片占位符 112"/>
          <p:cNvSpPr>
            <a:spLocks noGrp="1"/>
          </p:cNvSpPr>
          <p:nvPr>
            <p:ph type="pic" sz="quarter" idx="29"/>
          </p:nvPr>
        </p:nvSpPr>
        <p:spPr>
          <a:xfrm>
            <a:off x="5143500" y="3454400"/>
            <a:ext cx="1778619" cy="1676400"/>
          </a:xfrm>
        </p:spPr>
        <p:txBody>
          <a:bodyPr/>
          <a:lstStyle/>
          <a:p>
            <a:endParaRPr lang="zh-CN" altLang="en-US"/>
          </a:p>
        </p:txBody>
      </p:sp>
      <p:sp>
        <p:nvSpPr>
          <p:cNvPr id="145" name="图片占位符 112"/>
          <p:cNvSpPr>
            <a:spLocks noGrp="1"/>
          </p:cNvSpPr>
          <p:nvPr>
            <p:ph type="pic" sz="quarter" idx="30"/>
          </p:nvPr>
        </p:nvSpPr>
        <p:spPr>
          <a:xfrm>
            <a:off x="5143500" y="5181600"/>
            <a:ext cx="1778619" cy="1676400"/>
          </a:xfrm>
        </p:spPr>
        <p:txBody>
          <a:bodyPr/>
          <a:lstStyle/>
          <a:p>
            <a:endParaRPr lang="zh-CN" altLang="en-US"/>
          </a:p>
        </p:txBody>
      </p:sp>
      <p:sp>
        <p:nvSpPr>
          <p:cNvPr id="146" name="图片占位符 112"/>
          <p:cNvSpPr>
            <a:spLocks noGrp="1"/>
          </p:cNvSpPr>
          <p:nvPr>
            <p:ph type="pic" sz="quarter" idx="31"/>
          </p:nvPr>
        </p:nvSpPr>
        <p:spPr>
          <a:xfrm>
            <a:off x="7023100" y="0"/>
            <a:ext cx="1778619" cy="1676400"/>
          </a:xfrm>
        </p:spPr>
        <p:txBody>
          <a:bodyPr/>
          <a:lstStyle/>
          <a:p>
            <a:endParaRPr lang="zh-CN" altLang="en-US"/>
          </a:p>
        </p:txBody>
      </p:sp>
      <p:sp>
        <p:nvSpPr>
          <p:cNvPr id="147" name="图片占位符 112"/>
          <p:cNvSpPr>
            <a:spLocks noGrp="1"/>
          </p:cNvSpPr>
          <p:nvPr>
            <p:ph type="pic" sz="quarter" idx="32"/>
          </p:nvPr>
        </p:nvSpPr>
        <p:spPr>
          <a:xfrm>
            <a:off x="7023100" y="1727200"/>
            <a:ext cx="1778619" cy="1676400"/>
          </a:xfrm>
        </p:spPr>
        <p:txBody>
          <a:bodyPr/>
          <a:lstStyle/>
          <a:p>
            <a:endParaRPr lang="zh-CN" altLang="en-US"/>
          </a:p>
        </p:txBody>
      </p:sp>
      <p:sp>
        <p:nvSpPr>
          <p:cNvPr id="148" name="图片占位符 112"/>
          <p:cNvSpPr>
            <a:spLocks noGrp="1"/>
          </p:cNvSpPr>
          <p:nvPr>
            <p:ph type="pic" sz="quarter" idx="33"/>
          </p:nvPr>
        </p:nvSpPr>
        <p:spPr>
          <a:xfrm>
            <a:off x="7023100" y="3454400"/>
            <a:ext cx="1778619" cy="1676400"/>
          </a:xfrm>
        </p:spPr>
        <p:txBody>
          <a:bodyPr/>
          <a:lstStyle/>
          <a:p>
            <a:endParaRPr lang="zh-CN" altLang="en-US"/>
          </a:p>
        </p:txBody>
      </p:sp>
      <p:sp>
        <p:nvSpPr>
          <p:cNvPr id="149" name="图片占位符 112"/>
          <p:cNvSpPr>
            <a:spLocks noGrp="1"/>
          </p:cNvSpPr>
          <p:nvPr>
            <p:ph type="pic" sz="quarter" idx="34"/>
          </p:nvPr>
        </p:nvSpPr>
        <p:spPr>
          <a:xfrm>
            <a:off x="7023100" y="5181600"/>
            <a:ext cx="1778619" cy="1676400"/>
          </a:xfrm>
        </p:spPr>
        <p:txBody>
          <a:bodyPr/>
          <a:lstStyle/>
          <a:p>
            <a:endParaRPr lang="zh-CN" altLang="en-US"/>
          </a:p>
        </p:txBody>
      </p:sp>
      <p:sp>
        <p:nvSpPr>
          <p:cNvPr id="150" name="图片占位符 112"/>
          <p:cNvSpPr>
            <a:spLocks noGrp="1"/>
          </p:cNvSpPr>
          <p:nvPr>
            <p:ph type="pic" sz="quarter" idx="35"/>
          </p:nvPr>
        </p:nvSpPr>
        <p:spPr>
          <a:xfrm>
            <a:off x="8902700" y="0"/>
            <a:ext cx="1778619" cy="1676400"/>
          </a:xfrm>
        </p:spPr>
        <p:txBody>
          <a:bodyPr/>
          <a:lstStyle/>
          <a:p>
            <a:endParaRPr lang="zh-CN" altLang="en-US"/>
          </a:p>
        </p:txBody>
      </p:sp>
      <p:sp>
        <p:nvSpPr>
          <p:cNvPr id="151" name="图片占位符 112"/>
          <p:cNvSpPr>
            <a:spLocks noGrp="1"/>
          </p:cNvSpPr>
          <p:nvPr>
            <p:ph type="pic" sz="quarter" idx="36"/>
          </p:nvPr>
        </p:nvSpPr>
        <p:spPr>
          <a:xfrm>
            <a:off x="8902700" y="1727200"/>
            <a:ext cx="1778619" cy="1676400"/>
          </a:xfrm>
        </p:spPr>
        <p:txBody>
          <a:bodyPr/>
          <a:lstStyle/>
          <a:p>
            <a:endParaRPr lang="zh-CN" altLang="en-US"/>
          </a:p>
        </p:txBody>
      </p:sp>
      <p:sp>
        <p:nvSpPr>
          <p:cNvPr id="152" name="图片占位符 112"/>
          <p:cNvSpPr>
            <a:spLocks noGrp="1"/>
          </p:cNvSpPr>
          <p:nvPr>
            <p:ph type="pic" sz="quarter" idx="37"/>
          </p:nvPr>
        </p:nvSpPr>
        <p:spPr>
          <a:xfrm>
            <a:off x="8902700" y="3454400"/>
            <a:ext cx="1778619" cy="1676400"/>
          </a:xfrm>
        </p:spPr>
        <p:txBody>
          <a:bodyPr/>
          <a:lstStyle/>
          <a:p>
            <a:endParaRPr lang="zh-CN" altLang="en-US"/>
          </a:p>
        </p:txBody>
      </p:sp>
      <p:sp>
        <p:nvSpPr>
          <p:cNvPr id="153" name="图片占位符 112"/>
          <p:cNvSpPr>
            <a:spLocks noGrp="1"/>
          </p:cNvSpPr>
          <p:nvPr>
            <p:ph type="pic" sz="quarter" idx="38"/>
          </p:nvPr>
        </p:nvSpPr>
        <p:spPr>
          <a:xfrm>
            <a:off x="8902700" y="5181600"/>
            <a:ext cx="1778619" cy="1676400"/>
          </a:xfrm>
        </p:spPr>
        <p:txBody>
          <a:bodyPr/>
          <a:lstStyle/>
          <a:p>
            <a:endParaRPr lang="zh-CN" altLang="en-US"/>
          </a:p>
        </p:txBody>
      </p:sp>
      <p:sp>
        <p:nvSpPr>
          <p:cNvPr id="154" name="图片占位符 112"/>
          <p:cNvSpPr>
            <a:spLocks noGrp="1"/>
          </p:cNvSpPr>
          <p:nvPr>
            <p:ph type="pic" sz="quarter" idx="39"/>
          </p:nvPr>
        </p:nvSpPr>
        <p:spPr>
          <a:xfrm>
            <a:off x="10782300" y="0"/>
            <a:ext cx="1778619" cy="1676400"/>
          </a:xfrm>
        </p:spPr>
        <p:txBody>
          <a:bodyPr/>
          <a:lstStyle/>
          <a:p>
            <a:endParaRPr lang="zh-CN" altLang="en-US"/>
          </a:p>
        </p:txBody>
      </p:sp>
      <p:sp>
        <p:nvSpPr>
          <p:cNvPr id="155" name="图片占位符 112"/>
          <p:cNvSpPr>
            <a:spLocks noGrp="1"/>
          </p:cNvSpPr>
          <p:nvPr>
            <p:ph type="pic" sz="quarter" idx="40"/>
          </p:nvPr>
        </p:nvSpPr>
        <p:spPr>
          <a:xfrm>
            <a:off x="10782300" y="1727200"/>
            <a:ext cx="1778619" cy="1676400"/>
          </a:xfrm>
        </p:spPr>
        <p:txBody>
          <a:bodyPr/>
          <a:lstStyle/>
          <a:p>
            <a:endParaRPr lang="zh-CN" altLang="en-US"/>
          </a:p>
        </p:txBody>
      </p:sp>
      <p:sp>
        <p:nvSpPr>
          <p:cNvPr id="156" name="图片占位符 112"/>
          <p:cNvSpPr>
            <a:spLocks noGrp="1"/>
          </p:cNvSpPr>
          <p:nvPr>
            <p:ph type="pic" sz="quarter" idx="41"/>
          </p:nvPr>
        </p:nvSpPr>
        <p:spPr>
          <a:xfrm>
            <a:off x="10782300" y="3454400"/>
            <a:ext cx="1778619" cy="1676400"/>
          </a:xfrm>
        </p:spPr>
        <p:txBody>
          <a:bodyPr/>
          <a:lstStyle/>
          <a:p>
            <a:endParaRPr lang="zh-CN" altLang="en-US"/>
          </a:p>
        </p:txBody>
      </p:sp>
      <p:sp>
        <p:nvSpPr>
          <p:cNvPr id="157" name="图片占位符 112"/>
          <p:cNvSpPr>
            <a:spLocks noGrp="1"/>
          </p:cNvSpPr>
          <p:nvPr>
            <p:ph type="pic" sz="quarter" idx="42"/>
          </p:nvPr>
        </p:nvSpPr>
        <p:spPr>
          <a:xfrm>
            <a:off x="10782300" y="5181600"/>
            <a:ext cx="1778619" cy="1676400"/>
          </a:xfrm>
        </p:spPr>
        <p:txBody>
          <a:bodyPr/>
          <a:lstStyle/>
          <a:p>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项内容">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6176" y="1413986"/>
            <a:ext cx="5280000" cy="4351338"/>
          </a:xfrm>
          <a:prstGeom prst="rect">
            <a:avLst/>
          </a:prstGeom>
        </p:spPr>
        <p:txBody>
          <a:bodyPr>
            <a:normAutofit/>
          </a:bodyPr>
          <a:lstStyle>
            <a:lvl1pPr>
              <a:defRPr sz="1500"/>
            </a:lvl1pPr>
            <a:lvl2pPr>
              <a:defRPr sz="1500"/>
            </a:lvl2pPr>
            <a:lvl3pPr>
              <a:defRPr sz="1500"/>
            </a:lvl3pPr>
            <a:lvl4pPr>
              <a:defRPr sz="1500"/>
            </a:lvl4pPr>
            <a:lvl5pPr>
              <a:defRPr sz="1500"/>
            </a:lvl5pPr>
          </a:lstStyle>
          <a:p>
            <a:pPr lvl="0"/>
            <a:r>
              <a:rPr lang="zh-CN" altLang="en-US"/>
              <a:t>单击此处编辑母版文本样式</a:t>
            </a:r>
            <a:endParaRPr lang="zh-CN" altLang="en-US"/>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4" name="Content Placeholder 3"/>
          <p:cNvSpPr>
            <a:spLocks noGrp="1"/>
          </p:cNvSpPr>
          <p:nvPr>
            <p:ph sz="half" idx="2"/>
          </p:nvPr>
        </p:nvSpPr>
        <p:spPr>
          <a:xfrm>
            <a:off x="6196584" y="1413986"/>
            <a:ext cx="5280000" cy="4351338"/>
          </a:xfrm>
          <a:prstGeom prst="rect">
            <a:avLst/>
          </a:prstGeom>
        </p:spPr>
        <p:txBody>
          <a:bodyPr>
            <a:normAutofit/>
          </a:bodyPr>
          <a:lstStyle>
            <a:lvl1pPr>
              <a:defRPr sz="1500"/>
            </a:lvl1pPr>
            <a:lvl2pPr>
              <a:defRPr sz="1500"/>
            </a:lvl2pPr>
            <a:lvl3pPr>
              <a:defRPr sz="1500"/>
            </a:lvl3pPr>
            <a:lvl4pPr>
              <a:defRPr sz="1500"/>
            </a:lvl4pPr>
            <a:lvl5pPr>
              <a:defRPr sz="1500"/>
            </a:lvl5pPr>
          </a:lstStyle>
          <a:p>
            <a:pPr lvl="0"/>
            <a:r>
              <a:rPr lang="zh-CN" altLang="en-US"/>
              <a:t>单击此处编辑母版文本样式</a:t>
            </a:r>
            <a:endParaRPr lang="zh-CN" altLang="en-US"/>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8" name="Title 1"/>
          <p:cNvSpPr>
            <a:spLocks noGrp="1"/>
          </p:cNvSpPr>
          <p:nvPr>
            <p:ph type="title"/>
          </p:nvPr>
        </p:nvSpPr>
        <p:spPr>
          <a:xfrm>
            <a:off x="1548384" y="365127"/>
            <a:ext cx="9805416" cy="457834"/>
          </a:xfrm>
          <a:prstGeom prst="rect">
            <a:avLst/>
          </a:prstGeom>
        </p:spPr>
        <p:txBody>
          <a:bodyPr>
            <a:noAutofit/>
          </a:bodyPr>
          <a:lstStyle>
            <a:lvl1pPr>
              <a:defRPr sz="2400">
                <a:ea typeface="楷体" panose="02010609060101010101" pitchFamily="49" charset="-122"/>
              </a:defRPr>
            </a:lvl1pPr>
          </a:lstStyle>
          <a:p>
            <a:r>
              <a:rPr lang="zh-CN" altLang="en-US" dirty="0"/>
              <a:t>单击此处编辑母版标题样式</a:t>
            </a:r>
            <a:endParaRPr lang="en-US" dirty="0"/>
          </a:p>
        </p:txBody>
      </p:sp>
      <p:sp>
        <p:nvSpPr>
          <p:cNvPr id="10" name="Footer Placeholder 4"/>
          <p:cNvSpPr>
            <a:spLocks noGrp="1"/>
          </p:cNvSpPr>
          <p:nvPr>
            <p:ph type="ftr" sz="quarter" idx="11"/>
          </p:nvPr>
        </p:nvSpPr>
        <p:spPr>
          <a:xfrm>
            <a:off x="646176" y="6356351"/>
            <a:ext cx="4114800" cy="365125"/>
          </a:xfrm>
          <a:prstGeom prst="rect">
            <a:avLst/>
          </a:prstGeom>
        </p:spPr>
        <p:txBody>
          <a:bodyPr/>
          <a:lstStyle>
            <a:lvl1pPr algn="l">
              <a:defRPr sz="1000"/>
            </a:lvl1pPr>
          </a:lstStyle>
          <a:p>
            <a:endParaRPr kumimoji="1"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AE1AE43-2560-48C6-A582-0D06362D738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C0948A6-E8D8-4A87-B3B1-F66A7A5966E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1AE43-2560-48C6-A582-0D06362D738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0948A6-E8D8-4A87-B3B1-F66A7A5966E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36.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42.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microsoft.com/office/2007/relationships/hdphoto" Target="../media/image5.wdp"/><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microsoft.com/office/2007/relationships/hdphoto" Target="../media/image49.wdp"/><Relationship Id="rId5" Type="http://schemas.openxmlformats.org/officeDocument/2006/relationships/image" Target="../media/image48.pn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26.xml.rels><?xml version="1.0" encoding="UTF-8" standalone="yes"?>
<Relationships xmlns="http://schemas.openxmlformats.org/package/2006/relationships"><Relationship Id="rId9" Type="http://schemas.openxmlformats.org/officeDocument/2006/relationships/image" Target="../media/image62.jpeg"/><Relationship Id="rId8" Type="http://schemas.openxmlformats.org/officeDocument/2006/relationships/image" Target="../media/image61.jpeg"/><Relationship Id="rId7" Type="http://schemas.openxmlformats.org/officeDocument/2006/relationships/image" Target="../media/image60.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1" Type="http://schemas.openxmlformats.org/officeDocument/2006/relationships/notesSlide" Target="../notesSlides/notesSlide22.xml"/><Relationship Id="rId30" Type="http://schemas.openxmlformats.org/officeDocument/2006/relationships/slideLayout" Target="../slideLayouts/slideLayout1.xml"/><Relationship Id="rId3" Type="http://schemas.openxmlformats.org/officeDocument/2006/relationships/image" Target="../media/image56.jpeg"/><Relationship Id="rId29" Type="http://schemas.openxmlformats.org/officeDocument/2006/relationships/image" Target="../media/image82.jpeg"/><Relationship Id="rId28" Type="http://schemas.openxmlformats.org/officeDocument/2006/relationships/image" Target="../media/image81.jpeg"/><Relationship Id="rId27" Type="http://schemas.openxmlformats.org/officeDocument/2006/relationships/image" Target="../media/image80.jpeg"/><Relationship Id="rId26" Type="http://schemas.openxmlformats.org/officeDocument/2006/relationships/image" Target="../media/image79.jpeg"/><Relationship Id="rId25" Type="http://schemas.openxmlformats.org/officeDocument/2006/relationships/image" Target="../media/image78.jpeg"/><Relationship Id="rId24" Type="http://schemas.openxmlformats.org/officeDocument/2006/relationships/image" Target="../media/image77.jpeg"/><Relationship Id="rId23" Type="http://schemas.openxmlformats.org/officeDocument/2006/relationships/image" Target="../media/image76.jpeg"/><Relationship Id="rId22" Type="http://schemas.openxmlformats.org/officeDocument/2006/relationships/image" Target="../media/image75.jpeg"/><Relationship Id="rId21" Type="http://schemas.openxmlformats.org/officeDocument/2006/relationships/image" Target="../media/image74.jpeg"/><Relationship Id="rId20" Type="http://schemas.openxmlformats.org/officeDocument/2006/relationships/image" Target="../media/image73.jpeg"/><Relationship Id="rId2" Type="http://schemas.microsoft.com/office/2007/relationships/hdphoto" Target="../media/image55.wdp"/><Relationship Id="rId19" Type="http://schemas.openxmlformats.org/officeDocument/2006/relationships/image" Target="../media/image72.jpeg"/><Relationship Id="rId18" Type="http://schemas.openxmlformats.org/officeDocument/2006/relationships/image" Target="../media/image71.jpeg"/><Relationship Id="rId17" Type="http://schemas.openxmlformats.org/officeDocument/2006/relationships/image" Target="../media/image70.jpeg"/><Relationship Id="rId16" Type="http://schemas.microsoft.com/office/2007/relationships/hdphoto" Target="../media/image69.wdp"/><Relationship Id="rId15" Type="http://schemas.openxmlformats.org/officeDocument/2006/relationships/image" Target="../media/image68.png"/><Relationship Id="rId14" Type="http://schemas.openxmlformats.org/officeDocument/2006/relationships/image" Target="../media/image67.jpeg"/><Relationship Id="rId13" Type="http://schemas.openxmlformats.org/officeDocument/2006/relationships/image" Target="../media/image66.jpeg"/><Relationship Id="rId12" Type="http://schemas.openxmlformats.org/officeDocument/2006/relationships/image" Target="../media/image65.jpeg"/><Relationship Id="rId11" Type="http://schemas.openxmlformats.org/officeDocument/2006/relationships/image" Target="../media/image64.jpeg"/><Relationship Id="rId10" Type="http://schemas.openxmlformats.org/officeDocument/2006/relationships/image" Target="../media/image63.jpeg"/><Relationship Id="rId1" Type="http://schemas.openxmlformats.org/officeDocument/2006/relationships/image" Target="../media/image54.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83.jpeg"/><Relationship Id="rId2" Type="http://schemas.microsoft.com/office/2007/relationships/hdphoto" Target="../media/image49.wdp"/><Relationship Id="rId1"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84.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microsoft.com/office/2007/relationships/hdphoto" Target="../media/image49.wdp"/><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7.xml"/><Relationship Id="rId7" Type="http://schemas.openxmlformats.org/officeDocument/2006/relationships/image" Target="../media/image93.jpeg"/><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89.png"/></Relationships>
</file>

<file path=ppt/slides/_rels/slide3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microsoft.com/office/2007/relationships/hdphoto" Target="../media/image95.wdp"/><Relationship Id="rId2" Type="http://schemas.openxmlformats.org/officeDocument/2006/relationships/image" Target="../media/image94.png"/><Relationship Id="rId11" Type="http://schemas.openxmlformats.org/officeDocument/2006/relationships/notesSlide" Target="../notesSlides/notesSlide27.xml"/><Relationship Id="rId10" Type="http://schemas.openxmlformats.org/officeDocument/2006/relationships/slideLayout" Target="../slideLayouts/slideLayout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3" Type="http://schemas.openxmlformats.org/officeDocument/2006/relationships/notesSlide" Target="../notesSlides/notesSlide5.xml"/><Relationship Id="rId12" Type="http://schemas.openxmlformats.org/officeDocument/2006/relationships/slideLayout" Target="../slideLayouts/slideLayout7.xml"/><Relationship Id="rId11" Type="http://schemas.openxmlformats.org/officeDocument/2006/relationships/image" Target="../media/image3.png"/><Relationship Id="rId10" Type="http://schemas.openxmlformats.org/officeDocument/2006/relationships/image" Target="../media/image16.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png"/><Relationship Id="rId2" Type="http://schemas.openxmlformats.org/officeDocument/2006/relationships/image" Target="../media/image18.png"/><Relationship Id="rId17" Type="http://schemas.openxmlformats.org/officeDocument/2006/relationships/notesSlide" Target="../notesSlides/notesSlide6.xml"/><Relationship Id="rId16" Type="http://schemas.openxmlformats.org/officeDocument/2006/relationships/slideLayout" Target="../slideLayouts/slideLayout7.xml"/><Relationship Id="rId15" Type="http://schemas.openxmlformats.org/officeDocument/2006/relationships/image" Target="../media/image3.png"/><Relationship Id="rId14" Type="http://schemas.openxmlformats.org/officeDocument/2006/relationships/image" Target="../media/image14.png"/><Relationship Id="rId13" Type="http://schemas.openxmlformats.org/officeDocument/2006/relationships/image" Target="../media/image13.png"/><Relationship Id="rId12" Type="http://schemas.openxmlformats.org/officeDocument/2006/relationships/image" Target="../media/image12.png"/><Relationship Id="rId11" Type="http://schemas.openxmlformats.org/officeDocument/2006/relationships/image" Target="../media/image11.png"/><Relationship Id="rId10" Type="http://schemas.openxmlformats.org/officeDocument/2006/relationships/image" Target="../media/image23.png"/><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26.png"/><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imgsa.baidu.com/timg?image&amp;quality=80&amp;size=b9999_10000&amp;sec=1512552523207&amp;di=bf917e885871caff45f37632ffeef969&amp;imgtype=0&amp;src=http%3A%2F%2Fimg2.zol.com.cn%2Fproduct%2F102%2F993%2Fcemx0gWGEgtc2.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b="1255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8" name="PA_矩形 77"/>
          <p:cNvSpPr/>
          <p:nvPr>
            <p:custDataLst>
              <p:tags r:id="rId2"/>
            </p:custDataLst>
          </p:nvPr>
        </p:nvSpPr>
        <p:spPr>
          <a:xfrm>
            <a:off x="-433474" y="180923"/>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7" name="PA_文本框 76"/>
          <p:cNvSpPr txBox="1"/>
          <p:nvPr>
            <p:custDataLst>
              <p:tags r:id="rId3"/>
            </p:custDataLst>
          </p:nvPr>
        </p:nvSpPr>
        <p:spPr>
          <a:xfrm>
            <a:off x="2372765" y="2871078"/>
            <a:ext cx="9187130" cy="923330"/>
          </a:xfrm>
          <a:prstGeom prst="rect">
            <a:avLst/>
          </a:prstGeom>
          <a:noFill/>
        </p:spPr>
        <p:txBody>
          <a:bodyPr wrap="none" rtlCol="0">
            <a:spAutoFit/>
          </a:bodyPr>
          <a:lstStyle/>
          <a:p>
            <a:r>
              <a:rPr lang="zh-CN" altLang="en-US" sz="5400" dirty="0">
                <a:solidFill>
                  <a:schemeClr val="bg1"/>
                </a:solidFill>
                <a:latin typeface="+mj-ea"/>
                <a:ea typeface="+mj-ea"/>
              </a:rPr>
              <a:t>创新服务范式，融汇无限可能</a:t>
            </a:r>
            <a:endParaRPr lang="zh-CN" altLang="en-US" sz="5400" dirty="0">
              <a:solidFill>
                <a:schemeClr val="bg1"/>
              </a:solidFill>
              <a:latin typeface="+mj-ea"/>
              <a:ea typeface="+mj-ea"/>
            </a:endParaRPr>
          </a:p>
        </p:txBody>
      </p:sp>
      <p:sp>
        <p:nvSpPr>
          <p:cNvPr id="82" name="PA_文本框 81"/>
          <p:cNvSpPr txBox="1"/>
          <p:nvPr>
            <p:custDataLst>
              <p:tags r:id="rId4"/>
            </p:custDataLst>
          </p:nvPr>
        </p:nvSpPr>
        <p:spPr>
          <a:xfrm>
            <a:off x="2372902" y="1548909"/>
            <a:ext cx="1955800" cy="1322070"/>
          </a:xfrm>
          <a:prstGeom prst="rect">
            <a:avLst/>
          </a:prstGeom>
          <a:noFill/>
        </p:spPr>
        <p:txBody>
          <a:bodyPr wrap="none" rtlCol="0">
            <a:spAutoFit/>
          </a:bodyPr>
          <a:lstStyle/>
          <a:p>
            <a:r>
              <a:rPr lang="en-US" altLang="zh-CN" sz="8000" b="1" dirty="0">
                <a:solidFill>
                  <a:schemeClr val="bg1"/>
                </a:solidFill>
                <a:latin typeface="Bebas Neue Bold" panose="020B0606020202050201" pitchFamily="34" charset="0"/>
              </a:rPr>
              <a:t>2019</a:t>
            </a:r>
            <a:endParaRPr lang="zh-CN" altLang="en-US" sz="8000" b="1" dirty="0">
              <a:solidFill>
                <a:schemeClr val="bg1"/>
              </a:solidFill>
              <a:latin typeface="Bebas Neue Bold" panose="020B0606020202050201" pitchFamily="34" charset="0"/>
            </a:endParaRPr>
          </a:p>
        </p:txBody>
      </p:sp>
      <p:sp>
        <p:nvSpPr>
          <p:cNvPr id="83" name="PA_文本框 82"/>
          <p:cNvSpPr txBox="1"/>
          <p:nvPr>
            <p:custDataLst>
              <p:tags r:id="rId5"/>
            </p:custDataLst>
          </p:nvPr>
        </p:nvSpPr>
        <p:spPr>
          <a:xfrm>
            <a:off x="5191760" y="5677895"/>
            <a:ext cx="1808480" cy="1383665"/>
          </a:xfrm>
          <a:prstGeom prst="rect">
            <a:avLst/>
          </a:prstGeom>
          <a:noFill/>
        </p:spPr>
        <p:txBody>
          <a:bodyPr wrap="square" rtlCol="0">
            <a:spAutoFit/>
          </a:bodyPr>
          <a:lstStyle/>
          <a:p>
            <a:pPr algn="ctr">
              <a:lnSpc>
                <a:spcPct val="150000"/>
              </a:lnSpc>
            </a:pPr>
            <a:r>
              <a:rPr lang="zh-CN" altLang="zh-CN" sz="2800" dirty="0">
                <a:solidFill>
                  <a:schemeClr val="bg1"/>
                </a:solidFill>
                <a:latin typeface="+mj-ea"/>
                <a:ea typeface="+mj-ea"/>
              </a:rPr>
              <a:t>销售经理</a:t>
            </a:r>
            <a:endParaRPr lang="zh-CN" altLang="zh-CN" sz="2800" dirty="0">
              <a:solidFill>
                <a:schemeClr val="bg1"/>
              </a:solidFill>
              <a:latin typeface="+mj-ea"/>
              <a:ea typeface="+mj-ea"/>
            </a:endParaRPr>
          </a:p>
          <a:p>
            <a:pPr algn="ctr">
              <a:lnSpc>
                <a:spcPct val="150000"/>
              </a:lnSpc>
            </a:pPr>
            <a:r>
              <a:rPr lang="zh-CN" altLang="en-US" sz="2800" dirty="0">
                <a:solidFill>
                  <a:schemeClr val="bg1"/>
                </a:solidFill>
                <a:latin typeface="+mj-ea"/>
                <a:ea typeface="+mj-ea"/>
              </a:rPr>
              <a:t>  梁艳</a:t>
            </a:r>
            <a:endParaRPr lang="en-US" altLang="zh-CN" sz="2800" dirty="0">
              <a:solidFill>
                <a:schemeClr val="bg1"/>
              </a:solidFill>
              <a:latin typeface="+mj-ea"/>
              <a:ea typeface="+mj-ea"/>
            </a:endParaRPr>
          </a:p>
        </p:txBody>
      </p:sp>
      <p:pic>
        <p:nvPicPr>
          <p:cNvPr id="2" name="图片 6"/>
          <p:cNvPicPr>
            <a:picLocks noChangeAspect="1"/>
          </p:cNvPicPr>
          <p:nvPr/>
        </p:nvPicPr>
        <p:blipFill>
          <a:blip r:embed="rId6" cstate="print">
            <a:extLst>
              <a:ext uri="{28A0092B-C50C-407E-A947-70E740481C1C}">
                <a14:useLocalDpi xmlns:a14="http://schemas.microsoft.com/office/drawing/2010/main" val="0"/>
              </a:ext>
            </a:extLst>
          </a:blip>
          <a:srcRect r="73747"/>
          <a:stretch>
            <a:fillRect/>
          </a:stretch>
        </p:blipFill>
        <p:spPr bwMode="auto">
          <a:xfrm>
            <a:off x="299720" y="1781810"/>
            <a:ext cx="2073275" cy="210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left)">
                                      <p:cBhvr>
                                        <p:cTn id="7" dur="1000"/>
                                        <p:tgtEl>
                                          <p:spTgt spid="8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1000"/>
                                        <p:tgtEl>
                                          <p:spTgt spid="77"/>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2" grpId="0"/>
      <p:bldP spid="8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文本框 81"/>
          <p:cNvSpPr txBox="1"/>
          <p:nvPr/>
        </p:nvSpPr>
        <p:spPr>
          <a:xfrm>
            <a:off x="657702" y="2461449"/>
            <a:ext cx="4897118" cy="1568450"/>
          </a:xfrm>
          <a:prstGeom prst="rect">
            <a:avLst/>
          </a:prstGeom>
          <a:noFill/>
        </p:spPr>
        <p:txBody>
          <a:bodyPr wrap="square" rtlCol="0">
            <a:spAutoFit/>
          </a:bodyPr>
          <a:lstStyle/>
          <a:p>
            <a:pPr algn="l">
              <a:lnSpc>
                <a:spcPct val="150000"/>
              </a:lnSpc>
            </a:pPr>
            <a:r>
              <a:rPr lang="zh-CN" altLang="en-US" sz="1600" dirty="0">
                <a:solidFill>
                  <a:schemeClr val="tx1">
                    <a:lumMod val="85000"/>
                    <a:lumOff val="15000"/>
                  </a:schemeClr>
                </a:solidFill>
              </a:rPr>
              <a:t>系统实现对用户输入的检索词进行学者、期刊、机构等实体的精确检索识别。</a:t>
            </a:r>
            <a:r>
              <a:rPr lang="zh-CN" altLang="en-US" sz="1600" dirty="0">
                <a:solidFill>
                  <a:schemeClr val="tx1">
                    <a:lumMod val="85000"/>
                    <a:lumOff val="15000"/>
                  </a:schemeClr>
                </a:solidFill>
                <a:sym typeface="+mn-ea"/>
              </a:rPr>
              <a:t>如用户搜索学者姓名，我们会展示给用户所有同名学者的学术名片，供用户选择。</a:t>
            </a:r>
            <a:endParaRPr lang="zh-CN" altLang="en-US" sz="1600" dirty="0">
              <a:solidFill>
                <a:schemeClr val="tx1">
                  <a:lumMod val="50000"/>
                  <a:lumOff val="50000"/>
                </a:schemeClr>
              </a:solidFill>
            </a:endParaRPr>
          </a:p>
          <a:p>
            <a:pPr algn="l">
              <a:lnSpc>
                <a:spcPct val="150000"/>
              </a:lnSpc>
            </a:pPr>
            <a:endParaRPr lang="zh-CN" altLang="en-US" sz="1600" dirty="0">
              <a:solidFill>
                <a:schemeClr val="tx1">
                  <a:lumMod val="85000"/>
                  <a:lumOff val="15000"/>
                </a:schemeClr>
              </a:solidFill>
            </a:endParaRPr>
          </a:p>
        </p:txBody>
      </p:sp>
      <p:pic>
        <p:nvPicPr>
          <p:cNvPr id="2" name="图片 1"/>
          <p:cNvPicPr>
            <a:picLocks noChangeAspect="1"/>
          </p:cNvPicPr>
          <p:nvPr/>
        </p:nvPicPr>
        <p:blipFill rotWithShape="1">
          <a:blip r:embed="rId1" cstate="print"/>
          <a:srcRect l="18686" t="2025" b="43174"/>
          <a:stretch>
            <a:fillRect/>
          </a:stretch>
        </p:blipFill>
        <p:spPr>
          <a:xfrm>
            <a:off x="5930804" y="1190625"/>
            <a:ext cx="6149340" cy="2238375"/>
          </a:xfrm>
          <a:prstGeom prst="rect">
            <a:avLst/>
          </a:prstGeom>
          <a:ln>
            <a:noFill/>
          </a:ln>
          <a:effectLst>
            <a:glow rad="63500">
              <a:schemeClr val="accent5">
                <a:satMod val="175000"/>
                <a:alpha val="40000"/>
              </a:schemeClr>
            </a:glow>
            <a:outerShdw blurRad="190500" algn="tl" rotWithShape="0">
              <a:srgbClr val="000000">
                <a:alpha val="70000"/>
              </a:srgbClr>
            </a:outerShdw>
          </a:effectLst>
        </p:spPr>
      </p:pic>
      <p:pic>
        <p:nvPicPr>
          <p:cNvPr id="3" name="图片 2"/>
          <p:cNvPicPr>
            <a:picLocks noChangeAspect="1"/>
          </p:cNvPicPr>
          <p:nvPr/>
        </p:nvPicPr>
        <p:blipFill>
          <a:blip r:embed="rId2" cstate="print"/>
          <a:stretch>
            <a:fillRect/>
          </a:stretch>
        </p:blipFill>
        <p:spPr>
          <a:xfrm>
            <a:off x="281719" y="4376646"/>
            <a:ext cx="5902266" cy="2208368"/>
          </a:xfrm>
          <a:prstGeom prst="rect">
            <a:avLst/>
          </a:prstGeom>
          <a:ln>
            <a:noFill/>
          </a:ln>
          <a:effectLst>
            <a:glow rad="63500">
              <a:schemeClr val="accent5">
                <a:satMod val="175000"/>
                <a:alpha val="40000"/>
              </a:schemeClr>
            </a:glow>
            <a:outerShdw blurRad="190500" algn="tl" rotWithShape="0">
              <a:srgbClr val="000000">
                <a:alpha val="70000"/>
              </a:srgbClr>
            </a:outerShdw>
          </a:effectLst>
        </p:spPr>
      </p:pic>
      <p:sp>
        <p:nvSpPr>
          <p:cNvPr id="74" name="文本框 73"/>
          <p:cNvSpPr txBox="1"/>
          <p:nvPr/>
        </p:nvSpPr>
        <p:spPr>
          <a:xfrm>
            <a:off x="657779" y="1570766"/>
            <a:ext cx="3383280" cy="645160"/>
          </a:xfrm>
          <a:prstGeom prst="rect">
            <a:avLst/>
          </a:prstGeom>
          <a:noFill/>
        </p:spPr>
        <p:txBody>
          <a:bodyPr wrap="none" rtlCol="0">
            <a:spAutoFit/>
          </a:bodyPr>
          <a:lstStyle/>
          <a:p>
            <a:r>
              <a:rPr lang="zh-CN" altLang="en-US" sz="3600" dirty="0">
                <a:solidFill>
                  <a:schemeClr val="tx1">
                    <a:lumMod val="85000"/>
                    <a:lumOff val="15000"/>
                  </a:schemeClr>
                </a:solidFill>
                <a:latin typeface="方正姚体" panose="02010601030101010101" pitchFamily="2" charset="-122"/>
                <a:ea typeface="方正姚体" panose="02010601030101010101" pitchFamily="2" charset="-122"/>
              </a:rPr>
              <a:t>多类型实体识别</a:t>
            </a:r>
            <a:endParaRPr lang="zh-CN" altLang="en-US" sz="3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93" name="矩形 92"/>
          <p:cNvSpPr/>
          <p:nvPr/>
        </p:nvSpPr>
        <p:spPr>
          <a:xfrm>
            <a:off x="281718" y="1217914"/>
            <a:ext cx="5453024" cy="2952750"/>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a:off x="761298" y="2364617"/>
            <a:ext cx="4572927" cy="0"/>
          </a:xfrm>
          <a:prstGeom prst="line">
            <a:avLst/>
          </a:prstGeom>
          <a:ln w="317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4"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cstate="print"/>
          <a:srcRect l="15405" r="12279"/>
          <a:stretch>
            <a:fillRect/>
          </a:stretch>
        </p:blipFill>
        <p:spPr>
          <a:xfrm>
            <a:off x="5930804" y="4029899"/>
            <a:ext cx="6113145" cy="1770380"/>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0"/>
                                  </p:stCondLst>
                                  <p:childTnLst>
                                    <p:set>
                                      <p:cBhvr>
                                        <p:cTn id="6" dur="1" fill="hold">
                                          <p:stCondLst>
                                            <p:cond delay="0"/>
                                          </p:stCondLst>
                                        </p:cTn>
                                        <p:tgtEl>
                                          <p:spTgt spid="82"/>
                                        </p:tgtEl>
                                        <p:attrNameLst>
                                          <p:attrName>style.visibility</p:attrName>
                                        </p:attrNameLst>
                                      </p:cBhvr>
                                      <p:to>
                                        <p:strVal val="visible"/>
                                      </p:to>
                                    </p:set>
                                    <p:animEffect transition="in" filter="wipe(up)">
                                      <p:cBhvr>
                                        <p:cTn id="7" dur="1000"/>
                                        <p:tgtEl>
                                          <p:spTgt spid="8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wipe(left)">
                                      <p:cBhvr>
                                        <p:cTn id="15" dur="1000"/>
                                        <p:tgtEl>
                                          <p:spTgt spid="95"/>
                                        </p:tgtEl>
                                      </p:cBhvr>
                                    </p:animEffect>
                                  </p:childTnLst>
                                </p:cTn>
                              </p:par>
                            </p:childTnLst>
                          </p:cTn>
                        </p:par>
                        <p:par>
                          <p:cTn id="16" fill="hold">
                            <p:stCondLst>
                              <p:cond delay="4000"/>
                            </p:stCondLst>
                            <p:childTnLst>
                              <p:par>
                                <p:cTn id="17" presetID="21" presetClass="entr" presetSubtype="2" fill="hold" grpId="0"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wheel(2)">
                                      <p:cBhvr>
                                        <p:cTn id="19" dur="1000"/>
                                        <p:tgtEl>
                                          <p:spTgt spid="9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4" presetClass="entr" presetSubtype="0" accel="10000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strVal val="#ppt_w*0.05"/>
                                          </p:val>
                                        </p:tav>
                                        <p:tav tm="100000">
                                          <p:val>
                                            <p:strVal val="#ppt_w"/>
                                          </p:val>
                                        </p:tav>
                                      </p:tavLst>
                                    </p:anim>
                                    <p:anim calcmode="lin" valueType="num">
                                      <p:cBhvr>
                                        <p:cTn id="37" dur="500" fill="hold"/>
                                        <p:tgtEl>
                                          <p:spTgt spid="3"/>
                                        </p:tgtEl>
                                        <p:attrNameLst>
                                          <p:attrName>ppt_h</p:attrName>
                                        </p:attrNameLst>
                                      </p:cBhvr>
                                      <p:tavLst>
                                        <p:tav tm="0">
                                          <p:val>
                                            <p:strVal val="#ppt_h"/>
                                          </p:val>
                                        </p:tav>
                                        <p:tav tm="100000">
                                          <p:val>
                                            <p:strVal val="#ppt_h"/>
                                          </p:val>
                                        </p:tav>
                                      </p:tavLst>
                                    </p:anim>
                                    <p:anim calcmode="lin" valueType="num">
                                      <p:cBhvr>
                                        <p:cTn id="38" dur="500" fill="hold"/>
                                        <p:tgtEl>
                                          <p:spTgt spid="3"/>
                                        </p:tgtEl>
                                        <p:attrNameLst>
                                          <p:attrName>ppt_x</p:attrName>
                                        </p:attrNameLst>
                                      </p:cBhvr>
                                      <p:tavLst>
                                        <p:tav tm="0">
                                          <p:val>
                                            <p:strVal val="#ppt_x-.2"/>
                                          </p:val>
                                        </p:tav>
                                        <p:tav tm="100000">
                                          <p:val>
                                            <p:strVal val="#ppt_x"/>
                                          </p:val>
                                        </p:tav>
                                      </p:tavLst>
                                    </p:anim>
                                    <p:anim calcmode="lin" valueType="num">
                                      <p:cBhvr>
                                        <p:cTn id="39" dur="500" fill="hold"/>
                                        <p:tgtEl>
                                          <p:spTgt spid="3"/>
                                        </p:tgtEl>
                                        <p:attrNameLst>
                                          <p:attrName>ppt_y</p:attrName>
                                        </p:attrNameLst>
                                      </p:cBhvr>
                                      <p:tavLst>
                                        <p:tav tm="0">
                                          <p:val>
                                            <p:strVal val="#ppt_y"/>
                                          </p:val>
                                        </p:tav>
                                        <p:tav tm="100000">
                                          <p:val>
                                            <p:strVal val="#ppt_y"/>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74" grpId="0"/>
      <p:bldP spid="9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stretch>
            <a:fillRect/>
          </a:stretch>
        </p:blipFill>
        <p:spPr>
          <a:xfrm>
            <a:off x="6457317" y="3529612"/>
            <a:ext cx="5619223" cy="3212921"/>
          </a:xfrm>
          <a:prstGeom prst="rect">
            <a:avLst/>
          </a:prstGeom>
          <a:ln>
            <a:solidFill>
              <a:schemeClr val="accent1">
                <a:lumMod val="20000"/>
                <a:lumOff val="80000"/>
              </a:schemeClr>
            </a:solidFill>
          </a:ln>
          <a:effectLst>
            <a:glow rad="63500">
              <a:schemeClr val="accent5">
                <a:satMod val="175000"/>
                <a:alpha val="40000"/>
              </a:schemeClr>
            </a:glow>
          </a:effectLst>
        </p:spPr>
      </p:pic>
      <p:sp>
        <p:nvSpPr>
          <p:cNvPr id="2" name="文本框 1"/>
          <p:cNvSpPr txBox="1"/>
          <p:nvPr/>
        </p:nvSpPr>
        <p:spPr>
          <a:xfrm>
            <a:off x="657860" y="2407920"/>
            <a:ext cx="4676775" cy="1938020"/>
          </a:xfrm>
          <a:prstGeom prst="rect">
            <a:avLst/>
          </a:prstGeom>
          <a:noFill/>
        </p:spPr>
        <p:txBody>
          <a:bodyPr wrap="square" rtlCol="0" anchor="t">
            <a:spAutoFit/>
          </a:bodyPr>
          <a:lstStyle/>
          <a:p>
            <a:pPr algn="l">
              <a:lnSpc>
                <a:spcPct val="150000"/>
              </a:lnSpc>
            </a:pPr>
            <a:r>
              <a:rPr lang="zh-CN" altLang="en-US" sz="1600" dirty="0">
                <a:solidFill>
                  <a:schemeClr val="tx1">
                    <a:lumMod val="85000"/>
                    <a:lumOff val="15000"/>
                  </a:schemeClr>
                </a:solidFill>
                <a:sym typeface="+mn-ea"/>
              </a:rPr>
              <a:t>系统利用引文分析、共词分析、社会网络分析等方法探索检索结果的隐性知识关联，实现前沿热点追踪、发展趋势预测以及各类知识关系的可视化呈现，帮助用户直观了解主题知识的全貌，快速筛选出高价值内容。</a:t>
            </a:r>
            <a:endParaRPr lang="zh-CN" altLang="en-US" sz="1600" dirty="0">
              <a:solidFill>
                <a:schemeClr val="tx1">
                  <a:lumMod val="85000"/>
                  <a:lumOff val="15000"/>
                </a:schemeClr>
              </a:solidFill>
            </a:endParaRPr>
          </a:p>
        </p:txBody>
      </p:sp>
      <p:sp>
        <p:nvSpPr>
          <p:cNvPr id="74" name="文本框 73"/>
          <p:cNvSpPr txBox="1"/>
          <p:nvPr/>
        </p:nvSpPr>
        <p:spPr>
          <a:xfrm>
            <a:off x="657779" y="1437416"/>
            <a:ext cx="2468880" cy="645160"/>
          </a:xfrm>
          <a:prstGeom prst="rect">
            <a:avLst/>
          </a:prstGeom>
          <a:noFill/>
        </p:spPr>
        <p:txBody>
          <a:bodyPr wrap="none" rtlCol="0">
            <a:spAutoFit/>
          </a:bodyPr>
          <a:lstStyle/>
          <a:p>
            <a:r>
              <a:rPr lang="zh-CN" altLang="en-US" sz="3600" dirty="0">
                <a:solidFill>
                  <a:schemeClr val="tx1">
                    <a:lumMod val="85000"/>
                    <a:lumOff val="15000"/>
                  </a:schemeClr>
                </a:solidFill>
                <a:latin typeface="方正姚体" panose="02010601030101010101" pitchFamily="2" charset="-122"/>
                <a:ea typeface="方正姚体" panose="02010601030101010101" pitchFamily="2" charset="-122"/>
              </a:rPr>
              <a:t>可视化关联</a:t>
            </a:r>
            <a:endParaRPr lang="zh-CN" altLang="en-US" sz="3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93" name="矩形 92"/>
          <p:cNvSpPr/>
          <p:nvPr/>
        </p:nvSpPr>
        <p:spPr>
          <a:xfrm>
            <a:off x="281940" y="1084580"/>
            <a:ext cx="5452745" cy="3493135"/>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a:off x="761298" y="2231267"/>
            <a:ext cx="4572927" cy="0"/>
          </a:xfrm>
          <a:prstGeom prst="line">
            <a:avLst/>
          </a:prstGeom>
          <a:ln w="317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2654" y="4726406"/>
            <a:ext cx="3865024" cy="2055675"/>
          </a:xfrm>
          <a:prstGeom prst="rect">
            <a:avLst/>
          </a:prstGeom>
          <a:ln>
            <a:solidFill>
              <a:schemeClr val="accent1">
                <a:lumMod val="40000"/>
                <a:lumOff val="60000"/>
              </a:schemeClr>
            </a:solidFill>
          </a:ln>
          <a:effectLst>
            <a:glow rad="63500">
              <a:schemeClr val="accent5">
                <a:satMod val="175000"/>
                <a:alpha val="40000"/>
              </a:schemeClr>
            </a:glow>
          </a:effectLst>
        </p:spPr>
      </p:pic>
      <p:pic>
        <p:nvPicPr>
          <p:cNvPr id="3"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cstate="print"/>
          <a:stretch>
            <a:fillRect/>
          </a:stretch>
        </p:blipFill>
        <p:spPr>
          <a:xfrm>
            <a:off x="281939" y="4671283"/>
            <a:ext cx="1952213" cy="2071251"/>
          </a:xfrm>
          <a:prstGeom prst="rect">
            <a:avLst/>
          </a:prstGeom>
          <a:effectLst>
            <a:glow rad="63500">
              <a:schemeClr val="accent5">
                <a:satMod val="175000"/>
                <a:alpha val="40000"/>
              </a:schemeClr>
            </a:glow>
          </a:effectLst>
        </p:spPr>
      </p:pic>
      <p:pic>
        <p:nvPicPr>
          <p:cNvPr id="5" name="图片 4"/>
          <p:cNvPicPr>
            <a:picLocks noChangeAspect="1"/>
          </p:cNvPicPr>
          <p:nvPr/>
        </p:nvPicPr>
        <p:blipFill>
          <a:blip r:embed="rId5" cstate="print"/>
          <a:stretch>
            <a:fillRect/>
          </a:stretch>
        </p:blipFill>
        <p:spPr>
          <a:xfrm>
            <a:off x="6070141" y="194084"/>
            <a:ext cx="6006399" cy="3086444"/>
          </a:xfrm>
          <a:prstGeom prst="rect">
            <a:avLst/>
          </a:prstGeom>
          <a:effectLst>
            <a:glow rad="63500">
              <a:schemeClr val="accent5">
                <a:satMod val="175000"/>
                <a:alpha val="40000"/>
              </a:schemeClr>
            </a:glow>
          </a:effec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wipe(left)">
                                      <p:cBhvr>
                                        <p:cTn id="11" dur="1000"/>
                                        <p:tgtEl>
                                          <p:spTgt spid="95"/>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par>
                          <p:cTn id="16" fill="hold">
                            <p:stCondLst>
                              <p:cond delay="2500"/>
                            </p:stCondLst>
                            <p:childTnLst>
                              <p:par>
                                <p:cTn id="17" presetID="21" presetClass="entr" presetSubtype="2" fill="hold" grpId="0" nodeType="after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wheel(2)">
                                      <p:cBhvr>
                                        <p:cTn id="19" dur="1000"/>
                                        <p:tgtEl>
                                          <p:spTgt spid="9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horizontal)">
                                      <p:cBhvr>
                                        <p:cTn id="24" dur="500"/>
                                        <p:tgtEl>
                                          <p:spTgt spid="5"/>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3" presetClass="entr" presetSubtype="1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4" grpId="0"/>
      <p:bldP spid="9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900224" y="1338696"/>
            <a:ext cx="10338390" cy="3403425"/>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3308450" y="877032"/>
            <a:ext cx="5251621" cy="922020"/>
          </a:xfrm>
          <a:prstGeom prst="rect">
            <a:avLst/>
          </a:prstGeom>
          <a:solidFill>
            <a:srgbClr val="FAFAFA"/>
          </a:solidFill>
        </p:spPr>
        <p:txBody>
          <a:bodyPr wrap="square" rtlCol="0">
            <a:spAutoFit/>
          </a:bodyPr>
          <a:lstStyle/>
          <a:p>
            <a:pPr algn="ctr"/>
            <a:r>
              <a:rPr lang="zh-CN" altLang="en-US" sz="5400" b="1" dirty="0">
                <a:solidFill>
                  <a:schemeClr val="tx1">
                    <a:lumMod val="85000"/>
                    <a:lumOff val="15000"/>
                  </a:schemeClr>
                </a:solidFill>
                <a:latin typeface="方正姚体" panose="02010601030101010101" pitchFamily="2" charset="-122"/>
                <a:ea typeface="方正姚体" panose="02010601030101010101" pitchFamily="2" charset="-122"/>
              </a:rPr>
              <a:t>改变</a:t>
            </a:r>
            <a:endParaRPr lang="zh-CN" altLang="en-US" sz="5400" b="1"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7" name="文本框 76"/>
          <p:cNvSpPr txBox="1"/>
          <p:nvPr/>
        </p:nvSpPr>
        <p:spPr>
          <a:xfrm>
            <a:off x="2030436" y="1901557"/>
            <a:ext cx="8057506" cy="461665"/>
          </a:xfrm>
          <a:prstGeom prst="rect">
            <a:avLst/>
          </a:prstGeom>
          <a:noFill/>
        </p:spPr>
        <p:txBody>
          <a:bodyPr wrap="square" rtlCol="0">
            <a:spAutoFit/>
          </a:bodyPr>
          <a:lstStyle/>
          <a:p>
            <a:pPr algn="ctr">
              <a:lnSpc>
                <a:spcPct val="120000"/>
              </a:lnSpc>
            </a:pPr>
            <a:r>
              <a:rPr lang="zh-CN" altLang="en-US" sz="2000" dirty="0">
                <a:solidFill>
                  <a:schemeClr val="tx1">
                    <a:lumMod val="85000"/>
                    <a:lumOff val="15000"/>
                  </a:schemeClr>
                </a:solidFill>
              </a:rPr>
              <a:t>更懂用户需求，一框解决更多问题</a:t>
            </a:r>
            <a:endParaRPr lang="zh-CN" altLang="en-US" sz="2000" dirty="0">
              <a:solidFill>
                <a:schemeClr val="tx1">
                  <a:lumMod val="85000"/>
                  <a:lumOff val="15000"/>
                </a:schemeClr>
              </a:solidFill>
            </a:endParaRPr>
          </a:p>
        </p:txBody>
      </p:sp>
      <p:sp>
        <p:nvSpPr>
          <p:cNvPr id="78" name="文本框 77"/>
          <p:cNvSpPr txBox="1"/>
          <p:nvPr/>
        </p:nvSpPr>
        <p:spPr>
          <a:xfrm>
            <a:off x="1105204" y="2465521"/>
            <a:ext cx="9928429" cy="1848135"/>
          </a:xfrm>
          <a:prstGeom prst="rect">
            <a:avLst/>
          </a:prstGeom>
          <a:noFill/>
        </p:spPr>
        <p:txBody>
          <a:bodyPr wrap="square" rtlCol="0">
            <a:spAutoFit/>
          </a:bodyPr>
          <a:lstStyle/>
          <a:p>
            <a:pPr marL="342900" indent="-342900">
              <a:lnSpc>
                <a:spcPct val="200000"/>
              </a:lnSpc>
              <a:buFont typeface="Wingdings" panose="05000000000000000000" pitchFamily="2" charset="2"/>
              <a:buChar char="ü"/>
            </a:pPr>
            <a:r>
              <a:rPr lang="zh-CN" altLang="en-US" sz="2000" dirty="0">
                <a:solidFill>
                  <a:schemeClr val="tx1">
                    <a:lumMod val="85000"/>
                    <a:lumOff val="15000"/>
                  </a:schemeClr>
                </a:solidFill>
                <a:latin typeface="+mn-ea"/>
                <a:sym typeface="+mn-ea"/>
              </a:rPr>
              <a:t>在非时间排序的检索结果中增加对时间属性的权重考虑，新、优文献一次发现</a:t>
            </a:r>
            <a:endParaRPr lang="en-US" altLang="zh-CN" sz="2000" dirty="0">
              <a:solidFill>
                <a:schemeClr val="tx1">
                  <a:lumMod val="85000"/>
                  <a:lumOff val="15000"/>
                </a:schemeClr>
              </a:solidFill>
              <a:latin typeface="+mn-ea"/>
              <a:sym typeface="+mn-ea"/>
            </a:endParaRPr>
          </a:p>
          <a:p>
            <a:pPr marL="342900" indent="-342900">
              <a:lnSpc>
                <a:spcPct val="200000"/>
              </a:lnSpc>
              <a:buFont typeface="Wingdings" panose="05000000000000000000" pitchFamily="2" charset="2"/>
              <a:buChar char="ü"/>
            </a:pPr>
            <a:r>
              <a:rPr lang="zh-CN" altLang="en-US" sz="2000" dirty="0">
                <a:solidFill>
                  <a:schemeClr val="tx1">
                    <a:lumMod val="85000"/>
                    <a:lumOff val="15000"/>
                  </a:schemeClr>
                </a:solidFill>
                <a:latin typeface="+mn-ea"/>
                <a:sym typeface="+mn-ea"/>
              </a:rPr>
              <a:t>精确检索：双引号实现精确检索，不必次次打开高级检索</a:t>
            </a:r>
            <a:endParaRPr lang="en-US" altLang="zh-CN" sz="2000" dirty="0">
              <a:solidFill>
                <a:schemeClr val="tx1">
                  <a:lumMod val="85000"/>
                  <a:lumOff val="15000"/>
                </a:schemeClr>
              </a:solidFill>
              <a:latin typeface="+mn-ea"/>
              <a:sym typeface="+mn-ea"/>
            </a:endParaRPr>
          </a:p>
          <a:p>
            <a:pPr marL="342900" indent="-342900">
              <a:lnSpc>
                <a:spcPct val="200000"/>
              </a:lnSpc>
              <a:buFont typeface="Wingdings" panose="05000000000000000000" pitchFamily="2" charset="2"/>
              <a:buChar char="ü"/>
            </a:pPr>
            <a:r>
              <a:rPr lang="zh-CN" altLang="en-US" sz="2000" dirty="0">
                <a:solidFill>
                  <a:schemeClr val="tx1">
                    <a:lumMod val="85000"/>
                    <a:lumOff val="15000"/>
                  </a:schemeClr>
                </a:solidFill>
                <a:latin typeface="+mn-ea"/>
                <a:sym typeface="+mn-ea"/>
              </a:rPr>
              <a:t>智能检索：主题、作者、文献来源（刊名、机构）混检，别再担心不懂怎么写检索式</a:t>
            </a:r>
            <a:endParaRPr lang="zh-CN" altLang="en-US" sz="2000" dirty="0">
              <a:solidFill>
                <a:schemeClr val="tx1">
                  <a:lumMod val="85000"/>
                  <a:lumOff val="15000"/>
                </a:schemeClr>
              </a:solidFill>
              <a:latin typeface="+mn-ea"/>
            </a:endParaRPr>
          </a:p>
        </p:txBody>
      </p:sp>
      <p:cxnSp>
        <p:nvCxnSpPr>
          <p:cNvPr id="80" name="直接连接符 79"/>
          <p:cNvCxnSpPr/>
          <p:nvPr/>
        </p:nvCxnSpPr>
        <p:spPr>
          <a:xfrm>
            <a:off x="3971117" y="2343762"/>
            <a:ext cx="4176144" cy="0"/>
          </a:xfrm>
          <a:prstGeom prst="line">
            <a:avLst/>
          </a:prstGeom>
          <a:ln w="3175">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0" y="0"/>
            <a:ext cx="12192000" cy="2118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0" y="6646127"/>
            <a:ext cx="12192000" cy="2118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2" cstate="print"/>
          <a:stretch>
            <a:fillRect/>
          </a:stretch>
        </p:blipFill>
        <p:spPr>
          <a:xfrm>
            <a:off x="171630" y="4935930"/>
            <a:ext cx="11848739" cy="1516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heel(1)">
                                      <p:cBhvr>
                                        <p:cTn id="13" dur="2000"/>
                                        <p:tgtEl>
                                          <p:spTgt spid="73"/>
                                        </p:tgtEl>
                                      </p:cBhvr>
                                    </p:animEffect>
                                  </p:childTnLst>
                                </p:cTn>
                              </p:par>
                            </p:childTnLst>
                          </p:cTn>
                        </p:par>
                        <p:par>
                          <p:cTn id="14" fill="hold">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1000"/>
                                        <p:tgtEl>
                                          <p:spTgt spid="77"/>
                                        </p:tgtEl>
                                      </p:cBhvr>
                                    </p:animEffect>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childTnLst>
                          </p:cTn>
                        </p:par>
                        <p:par>
                          <p:cTn id="22" fill="hold">
                            <p:stCondLst>
                              <p:cond delay="4500"/>
                            </p:stCondLst>
                            <p:childTnLst>
                              <p:par>
                                <p:cTn id="23" presetID="3" presetClass="entr" presetSubtype="1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par>
                          <p:cTn id="26" fill="hold">
                            <p:stCondLst>
                              <p:cond delay="5000"/>
                            </p:stCondLst>
                            <p:childTnLst>
                              <p:par>
                                <p:cTn id="27" presetID="22" presetClass="entr" presetSubtype="1"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wipe(up)">
                                      <p:cBhvr>
                                        <p:cTn id="29"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bldLvl="0" animBg="1"/>
      <p:bldP spid="77" grpId="0"/>
      <p:bldP spid="7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2" cstate="print"/>
          <a:stretch>
            <a:fillRect/>
          </a:stretch>
        </p:blipFill>
        <p:spPr>
          <a:xfrm>
            <a:off x="3087320" y="307213"/>
            <a:ext cx="8782707" cy="456365"/>
          </a:xfrm>
          <a:prstGeom prst="rect">
            <a:avLst/>
          </a:prstGeom>
        </p:spPr>
      </p:pic>
      <p:sp>
        <p:nvSpPr>
          <p:cNvPr id="7" name="文本框 6"/>
          <p:cNvSpPr txBox="1"/>
          <p:nvPr/>
        </p:nvSpPr>
        <p:spPr>
          <a:xfrm>
            <a:off x="3157978" y="350980"/>
            <a:ext cx="2668664" cy="369332"/>
          </a:xfrm>
          <a:prstGeom prst="rect">
            <a:avLst/>
          </a:prstGeom>
          <a:solidFill>
            <a:schemeClr val="bg1"/>
          </a:solidFill>
        </p:spPr>
        <p:txBody>
          <a:bodyPr wrap="square" rtlCol="0">
            <a:spAutoFit/>
          </a:bodyPr>
          <a:lstStyle/>
          <a:p>
            <a:r>
              <a:rPr lang="en-US" altLang="zh-CN" dirty="0"/>
              <a:t>diabetic ketoacidosis</a:t>
            </a:r>
            <a:endParaRPr lang="zh-CN" altLang="en-US" dirty="0"/>
          </a:p>
        </p:txBody>
      </p:sp>
      <p:pic>
        <p:nvPicPr>
          <p:cNvPr id="4" name="图片 3"/>
          <p:cNvPicPr>
            <a:picLocks noChangeAspect="1"/>
          </p:cNvPicPr>
          <p:nvPr/>
        </p:nvPicPr>
        <p:blipFill>
          <a:blip r:embed="rId3" cstate="print"/>
          <a:stretch>
            <a:fillRect/>
          </a:stretch>
        </p:blipFill>
        <p:spPr>
          <a:xfrm>
            <a:off x="1182937" y="920476"/>
            <a:ext cx="9826126" cy="5768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7">
                                            <p:txEl>
                                              <p:pRg st="0" end="0"/>
                                            </p:txEl>
                                          </p:spTgt>
                                        </p:tgtEl>
                                        <p:attrNameLst>
                                          <p:attrName>style.visibility</p:attrName>
                                        </p:attrNameLst>
                                      </p:cBhvr>
                                      <p:to>
                                        <p:strVal val="visible"/>
                                      </p:to>
                                    </p:set>
                                    <p:set>
                                      <p:cBhvr>
                                        <p:cTn id="7" dur="227" fill="hold">
                                          <p:stCondLst>
                                            <p:cond delay="0"/>
                                          </p:stCondLst>
                                        </p:cTn>
                                        <p:tgtEl>
                                          <p:spTgt spid="7">
                                            <p:txEl>
                                              <p:pRg st="0" end="0"/>
                                            </p:txEl>
                                          </p:spTgt>
                                        </p:tgtEl>
                                        <p:attrNameLst>
                                          <p:attrName>style.rotation</p:attrName>
                                        </p:attrNameLst>
                                      </p:cBhvr>
                                      <p:to>
                                        <p:strVal val="-45.0"/>
                                      </p:to>
                                    </p:set>
                                    <p:anim calcmode="lin" valueType="num">
                                      <p:cBhvr>
                                        <p:cTn id="8" dur="227" fill="hold">
                                          <p:stCondLst>
                                            <p:cond delay="227"/>
                                          </p:stCondLst>
                                        </p:cTn>
                                        <p:tgtEl>
                                          <p:spTgt spid="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rotWithShape="1">
          <a:blip r:embed="rId2" cstate="print"/>
          <a:srcRect t="6572"/>
          <a:stretch>
            <a:fillRect/>
          </a:stretch>
        </p:blipFill>
        <p:spPr>
          <a:xfrm>
            <a:off x="951023" y="920476"/>
            <a:ext cx="10289954" cy="5779368"/>
          </a:xfrm>
          <a:prstGeom prst="rect">
            <a:avLst/>
          </a:prstGeom>
        </p:spPr>
      </p:pic>
      <p:pic>
        <p:nvPicPr>
          <p:cNvPr id="5" name="图片 4"/>
          <p:cNvPicPr>
            <a:picLocks noChangeAspect="1"/>
          </p:cNvPicPr>
          <p:nvPr/>
        </p:nvPicPr>
        <p:blipFill>
          <a:blip r:embed="rId3" cstate="print"/>
          <a:stretch>
            <a:fillRect/>
          </a:stretch>
        </p:blipFill>
        <p:spPr>
          <a:xfrm>
            <a:off x="3087320" y="307213"/>
            <a:ext cx="8782707" cy="456365"/>
          </a:xfrm>
          <a:prstGeom prst="rect">
            <a:avLst/>
          </a:prstGeom>
        </p:spPr>
      </p:pic>
      <p:sp>
        <p:nvSpPr>
          <p:cNvPr id="7" name="文本框 6"/>
          <p:cNvSpPr txBox="1"/>
          <p:nvPr/>
        </p:nvSpPr>
        <p:spPr>
          <a:xfrm>
            <a:off x="3157978" y="350980"/>
            <a:ext cx="2139884" cy="369332"/>
          </a:xfrm>
          <a:prstGeom prst="rect">
            <a:avLst/>
          </a:prstGeom>
          <a:solidFill>
            <a:schemeClr val="bg1"/>
          </a:solidFill>
        </p:spPr>
        <p:txBody>
          <a:bodyPr wrap="square" rtlCol="0">
            <a:spAutoFit/>
          </a:bodyPr>
          <a:lstStyle/>
          <a:p>
            <a:r>
              <a:rPr lang="zh-CN" altLang="en-US" dirty="0"/>
              <a:t>信息检索 陆伟</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7">
                                            <p:txEl>
                                              <p:pRg st="0" end="0"/>
                                            </p:txEl>
                                          </p:spTgt>
                                        </p:tgtEl>
                                        <p:attrNameLst>
                                          <p:attrName>style.visibility</p:attrName>
                                        </p:attrNameLst>
                                      </p:cBhvr>
                                      <p:to>
                                        <p:strVal val="visible"/>
                                      </p:to>
                                    </p:set>
                                    <p:set>
                                      <p:cBhvr>
                                        <p:cTn id="7" dur="227" fill="hold">
                                          <p:stCondLst>
                                            <p:cond delay="0"/>
                                          </p:stCondLst>
                                        </p:cTn>
                                        <p:tgtEl>
                                          <p:spTgt spid="7">
                                            <p:txEl>
                                              <p:pRg st="0" end="0"/>
                                            </p:txEl>
                                          </p:spTgt>
                                        </p:tgtEl>
                                        <p:attrNameLst>
                                          <p:attrName>style.rotation</p:attrName>
                                        </p:attrNameLst>
                                      </p:cBhvr>
                                      <p:to>
                                        <p:strVal val="-45.0"/>
                                      </p:to>
                                    </p:set>
                                    <p:anim calcmode="lin" valueType="num">
                                      <p:cBhvr>
                                        <p:cTn id="8" dur="227" fill="hold">
                                          <p:stCondLst>
                                            <p:cond delay="227"/>
                                          </p:stCondLst>
                                        </p:cTn>
                                        <p:tgtEl>
                                          <p:spTgt spid="7">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7">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7">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7">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2" cstate="print"/>
          <a:stretch>
            <a:fillRect/>
          </a:stretch>
        </p:blipFill>
        <p:spPr>
          <a:xfrm>
            <a:off x="3087320" y="307213"/>
            <a:ext cx="8782707" cy="456365"/>
          </a:xfrm>
          <a:prstGeom prst="rect">
            <a:avLst/>
          </a:prstGeom>
        </p:spPr>
      </p:pic>
      <p:sp>
        <p:nvSpPr>
          <p:cNvPr id="5" name="文本框 4"/>
          <p:cNvSpPr txBox="1"/>
          <p:nvPr/>
        </p:nvSpPr>
        <p:spPr>
          <a:xfrm>
            <a:off x="3157978" y="350980"/>
            <a:ext cx="2139884" cy="369332"/>
          </a:xfrm>
          <a:prstGeom prst="rect">
            <a:avLst/>
          </a:prstGeom>
          <a:solidFill>
            <a:schemeClr val="bg1"/>
          </a:solidFill>
        </p:spPr>
        <p:txBody>
          <a:bodyPr wrap="square" rtlCol="0">
            <a:spAutoFit/>
          </a:bodyPr>
          <a:lstStyle/>
          <a:p>
            <a:r>
              <a:rPr lang="zh-CN" altLang="en-US" dirty="0"/>
              <a:t>本体 情报学报</a:t>
            </a:r>
            <a:endParaRPr lang="zh-CN" altLang="en-US" dirty="0"/>
          </a:p>
        </p:txBody>
      </p:sp>
      <p:pic>
        <p:nvPicPr>
          <p:cNvPr id="6" name="图片 5"/>
          <p:cNvPicPr>
            <a:picLocks noChangeAspect="1"/>
          </p:cNvPicPr>
          <p:nvPr/>
        </p:nvPicPr>
        <p:blipFill>
          <a:blip r:embed="rId3" cstate="print"/>
          <a:stretch>
            <a:fillRect/>
          </a:stretch>
        </p:blipFill>
        <p:spPr>
          <a:xfrm>
            <a:off x="1241507" y="922390"/>
            <a:ext cx="9708986" cy="5741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set>
                                      <p:cBhvr>
                                        <p:cTn id="7" dur="227" fill="hold">
                                          <p:stCondLst>
                                            <p:cond delay="0"/>
                                          </p:stCondLst>
                                        </p:cTn>
                                        <p:tgtEl>
                                          <p:spTgt spid="5">
                                            <p:txEl>
                                              <p:pRg st="0" end="0"/>
                                            </p:txEl>
                                          </p:spTgt>
                                        </p:tgtEl>
                                        <p:attrNameLst>
                                          <p:attrName>style.rotation</p:attrName>
                                        </p:attrNameLst>
                                      </p:cBhvr>
                                      <p:to>
                                        <p:strVal val="-45.0"/>
                                      </p:to>
                                    </p:set>
                                    <p:anim calcmode="lin" valueType="num">
                                      <p:cBhvr>
                                        <p:cTn id="8" dur="227" fill="hold">
                                          <p:stCondLst>
                                            <p:cond delay="227"/>
                                          </p:stCondLst>
                                        </p:cTn>
                                        <p:tgtEl>
                                          <p:spTgt spid="5">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stretch>
            <a:fillRect/>
          </a:stretch>
        </p:blipFill>
        <p:spPr>
          <a:xfrm>
            <a:off x="205355" y="2541708"/>
            <a:ext cx="7641473" cy="3954427"/>
          </a:xfrm>
          <a:prstGeom prst="rect">
            <a:avLst/>
          </a:prstGeom>
          <a:ln>
            <a:noFill/>
          </a:ln>
          <a:effectLst>
            <a:outerShdw blurRad="292100" dist="139700" dir="2700000" algn="tl" rotWithShape="0">
              <a:srgbClr val="333333">
                <a:alpha val="65000"/>
              </a:srgbClr>
            </a:outerShdw>
          </a:effectLst>
        </p:spPr>
      </p:pic>
      <p:pic>
        <p:nvPicPr>
          <p:cNvPr id="5" name="图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205355" y="1248198"/>
            <a:ext cx="5032147" cy="923330"/>
          </a:xfrm>
          <a:prstGeom prst="rect">
            <a:avLst/>
          </a:prstGeom>
          <a:noFill/>
        </p:spPr>
        <p:txBody>
          <a:bodyPr wrap="none" rtlCol="0">
            <a:spAutoFit/>
          </a:bodyPr>
          <a:lstStyle/>
          <a:p>
            <a:r>
              <a:rPr lang="zh-CN" altLang="en-US" sz="5400" dirty="0">
                <a:solidFill>
                  <a:schemeClr val="tx1">
                    <a:lumMod val="65000"/>
                    <a:lumOff val="35000"/>
                  </a:schemeClr>
                </a:solidFill>
                <a:latin typeface="方正姚体" panose="02010601030101010101" pitchFamily="2" charset="-122"/>
                <a:ea typeface="方正姚体" panose="02010601030101010101" pitchFamily="2" charset="-122"/>
              </a:rPr>
              <a:t>让专业的更专业</a:t>
            </a:r>
            <a:endParaRPr lang="zh-CN" altLang="en-US" sz="4000" dirty="0">
              <a:solidFill>
                <a:schemeClr val="tx1">
                  <a:lumMod val="65000"/>
                  <a:lumOff val="35000"/>
                </a:schemeClr>
              </a:solidFill>
              <a:latin typeface="方正姚体" panose="02010601030101010101" pitchFamily="2" charset="-122"/>
              <a:ea typeface="方正姚体" panose="02010601030101010101" pitchFamily="2" charset="-122"/>
            </a:endParaRPr>
          </a:p>
        </p:txBody>
      </p:sp>
      <p:cxnSp>
        <p:nvCxnSpPr>
          <p:cNvPr id="7" name="直接连接符 6"/>
          <p:cNvCxnSpPr/>
          <p:nvPr/>
        </p:nvCxnSpPr>
        <p:spPr>
          <a:xfrm>
            <a:off x="438341" y="2319559"/>
            <a:ext cx="11753659" cy="0"/>
          </a:xfrm>
          <a:prstGeom prst="line">
            <a:avLst/>
          </a:prstGeom>
          <a:ln w="38100">
            <a:solidFill>
              <a:srgbClr val="D5031E"/>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8298967" y="2467591"/>
            <a:ext cx="3687678" cy="3877985"/>
          </a:xfrm>
          <a:prstGeom prst="rect">
            <a:avLst/>
          </a:prstGeom>
          <a:noFill/>
        </p:spPr>
        <p:txBody>
          <a:bodyPr wrap="square" rtlCol="0">
            <a:spAutoFit/>
          </a:bodyPr>
          <a:lstStyle/>
          <a:p>
            <a:pPr algn="l">
              <a:lnSpc>
                <a:spcPct val="150000"/>
              </a:lnSpc>
            </a:pPr>
            <a:r>
              <a:rPr lang="zh-CN" altLang="en-US" sz="2000" b="1" dirty="0">
                <a:solidFill>
                  <a:srgbClr val="C00000"/>
                </a:solidFill>
                <a:latin typeface="+mj-ea"/>
                <a:ea typeface="+mj-ea"/>
              </a:rPr>
              <a:t>高级检索及专业检索新增字段</a:t>
            </a:r>
            <a:endParaRPr lang="en-US" altLang="zh-CN" sz="2000" b="1" dirty="0">
              <a:solidFill>
                <a:srgbClr val="C00000"/>
              </a:solidFill>
              <a:latin typeface="+mj-ea"/>
              <a:ea typeface="+mj-ea"/>
            </a:endParaRPr>
          </a:p>
          <a:p>
            <a:pPr algn="l">
              <a:lnSpc>
                <a:spcPct val="150000"/>
              </a:lnSpc>
            </a:pPr>
            <a:r>
              <a:rPr lang="zh-CN" altLang="en-US" sz="1600" dirty="0">
                <a:solidFill>
                  <a:schemeClr val="tx1">
                    <a:lumMod val="85000"/>
                    <a:lumOff val="15000"/>
                  </a:schemeClr>
                </a:solidFill>
              </a:rPr>
              <a:t>期刊</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基金</a:t>
            </a:r>
            <a:endParaRPr lang="en-US" altLang="zh-CN" sz="1600" dirty="0">
              <a:solidFill>
                <a:schemeClr val="tx1">
                  <a:lumMod val="85000"/>
                  <a:lumOff val="15000"/>
                </a:schemeClr>
              </a:solidFill>
            </a:endParaRPr>
          </a:p>
          <a:p>
            <a:pPr algn="l">
              <a:lnSpc>
                <a:spcPct val="150000"/>
              </a:lnSpc>
            </a:pPr>
            <a:r>
              <a:rPr lang="zh-CN" altLang="en-US" sz="1600" dirty="0">
                <a:solidFill>
                  <a:schemeClr val="tx1">
                    <a:lumMod val="85000"/>
                    <a:lumOff val="15000"/>
                  </a:schemeClr>
                </a:solidFill>
              </a:rPr>
              <a:t>期刊、学位、会议</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第一作者</a:t>
            </a:r>
            <a:endParaRPr lang="en-US" altLang="zh-CN" sz="1600" dirty="0">
              <a:solidFill>
                <a:schemeClr val="tx1">
                  <a:lumMod val="85000"/>
                  <a:lumOff val="15000"/>
                </a:schemeClr>
              </a:solidFill>
            </a:endParaRPr>
          </a:p>
          <a:p>
            <a:pPr algn="l">
              <a:lnSpc>
                <a:spcPct val="150000"/>
              </a:lnSpc>
            </a:pPr>
            <a:r>
              <a:rPr lang="zh-CN" altLang="en-US" sz="1600" dirty="0">
                <a:solidFill>
                  <a:schemeClr val="tx1">
                    <a:lumMod val="85000"/>
                    <a:lumOff val="15000"/>
                  </a:schemeClr>
                </a:solidFill>
              </a:rPr>
              <a:t>专利</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主分类号</a:t>
            </a:r>
            <a:endParaRPr lang="en-US" altLang="zh-CN" sz="1600" dirty="0">
              <a:solidFill>
                <a:schemeClr val="tx1">
                  <a:lumMod val="85000"/>
                  <a:lumOff val="15000"/>
                </a:schemeClr>
              </a:solidFill>
            </a:endParaRPr>
          </a:p>
          <a:p>
            <a:pPr algn="l">
              <a:lnSpc>
                <a:spcPct val="150000"/>
              </a:lnSpc>
            </a:pPr>
            <a:r>
              <a:rPr lang="zh-CN" altLang="en-US" sz="1600" dirty="0">
                <a:solidFill>
                  <a:schemeClr val="tx1">
                    <a:lumMod val="85000"/>
                    <a:lumOff val="15000"/>
                  </a:schemeClr>
                </a:solidFill>
              </a:rPr>
              <a:t>专利</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分类号</a:t>
            </a:r>
            <a:endParaRPr lang="en-US" altLang="zh-CN" sz="1600" dirty="0">
              <a:solidFill>
                <a:schemeClr val="tx1">
                  <a:lumMod val="85000"/>
                  <a:lumOff val="15000"/>
                </a:schemeClr>
              </a:solidFill>
            </a:endParaRPr>
          </a:p>
          <a:p>
            <a:pPr algn="l">
              <a:lnSpc>
                <a:spcPct val="150000"/>
              </a:lnSpc>
            </a:pPr>
            <a:r>
              <a:rPr lang="zh-CN" altLang="en-US" sz="1600" dirty="0">
                <a:solidFill>
                  <a:schemeClr val="tx1">
                    <a:lumMod val="85000"/>
                    <a:lumOff val="15000"/>
                  </a:schemeClr>
                </a:solidFill>
              </a:rPr>
              <a:t>标准</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中国标准分类号</a:t>
            </a:r>
            <a:endParaRPr lang="en-US" altLang="zh-CN" sz="1600" dirty="0">
              <a:solidFill>
                <a:schemeClr val="tx1">
                  <a:lumMod val="85000"/>
                  <a:lumOff val="15000"/>
                </a:schemeClr>
              </a:solidFill>
            </a:endParaRPr>
          </a:p>
          <a:p>
            <a:pPr algn="l">
              <a:lnSpc>
                <a:spcPct val="150000"/>
              </a:lnSpc>
            </a:pPr>
            <a:r>
              <a:rPr lang="zh-CN" altLang="en-US" sz="1600" dirty="0">
                <a:solidFill>
                  <a:schemeClr val="tx1">
                    <a:lumMod val="85000"/>
                    <a:lumOff val="15000"/>
                  </a:schemeClr>
                </a:solidFill>
              </a:rPr>
              <a:t>标准</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国际标准分类号</a:t>
            </a:r>
            <a:endParaRPr lang="en-US" altLang="zh-CN" sz="1600" dirty="0">
              <a:solidFill>
                <a:schemeClr val="tx1">
                  <a:lumMod val="85000"/>
                  <a:lumOff val="15000"/>
                </a:schemeClr>
              </a:solidFill>
            </a:endParaRPr>
          </a:p>
          <a:p>
            <a:pPr algn="l">
              <a:lnSpc>
                <a:spcPct val="150000"/>
              </a:lnSpc>
            </a:pPr>
            <a:r>
              <a:rPr lang="zh-CN" altLang="en-US" sz="1600" dirty="0">
                <a:solidFill>
                  <a:schemeClr val="tx1">
                    <a:lumMod val="85000"/>
                    <a:lumOff val="15000"/>
                  </a:schemeClr>
                </a:solidFill>
              </a:rPr>
              <a:t>标准</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摘要</a:t>
            </a:r>
            <a:endParaRPr lang="en-US" altLang="zh-CN" sz="1600" dirty="0">
              <a:solidFill>
                <a:schemeClr val="tx1">
                  <a:lumMod val="85000"/>
                  <a:lumOff val="15000"/>
                </a:schemeClr>
              </a:solidFill>
            </a:endParaRPr>
          </a:p>
          <a:p>
            <a:pPr algn="l">
              <a:lnSpc>
                <a:spcPct val="150000"/>
              </a:lnSpc>
            </a:pPr>
            <a:r>
              <a:rPr lang="zh-CN" altLang="en-US" sz="1600" dirty="0">
                <a:solidFill>
                  <a:schemeClr val="tx1">
                    <a:lumMod val="85000"/>
                    <a:lumOff val="15000"/>
                  </a:schemeClr>
                </a:solidFill>
              </a:rPr>
              <a:t>标准</a:t>
            </a:r>
            <a:r>
              <a:rPr lang="en-US" altLang="zh-CN" sz="1600" dirty="0">
                <a:solidFill>
                  <a:schemeClr val="tx1">
                    <a:lumMod val="85000"/>
                    <a:lumOff val="15000"/>
                  </a:schemeClr>
                </a:solidFill>
              </a:rPr>
              <a:t>——</a:t>
            </a:r>
            <a:r>
              <a:rPr lang="zh-CN" altLang="en-US" sz="1600" dirty="0">
                <a:solidFill>
                  <a:schemeClr val="tx1">
                    <a:lumMod val="85000"/>
                    <a:lumOff val="15000"/>
                  </a:schemeClr>
                </a:solidFill>
              </a:rPr>
              <a:t>起草单位</a:t>
            </a:r>
            <a:endParaRPr lang="en-US" altLang="zh-CN" sz="1600" dirty="0">
              <a:solidFill>
                <a:schemeClr val="tx1">
                  <a:lumMod val="85000"/>
                  <a:lumOff val="15000"/>
                </a:schemeClr>
              </a:solidFill>
            </a:endParaRPr>
          </a:p>
          <a:p>
            <a:pPr algn="l">
              <a:lnSpc>
                <a:spcPct val="150000"/>
              </a:lnSpc>
            </a:pPr>
            <a:endParaRPr lang="zh-CN" altLang="en-US" sz="1600" dirty="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22" presetClass="entr" presetSubtype="1"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7203440" y="0"/>
            <a:ext cx="498856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265862" y="2418867"/>
            <a:ext cx="2418080" cy="768350"/>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zh-CN" altLang="en-US" sz="4400" dirty="0">
                <a:solidFill>
                  <a:schemeClr val="bg1"/>
                </a:solidFill>
                <a:latin typeface="方正姚体" panose="02010601030101010101" pitchFamily="2" charset="-122"/>
                <a:ea typeface="方正姚体" panose="02010601030101010101" pitchFamily="2" charset="-122"/>
              </a:rPr>
              <a:t>开放构架</a:t>
            </a:r>
            <a:endParaRPr lang="zh-CN" altLang="en-US" sz="4400" dirty="0">
              <a:solidFill>
                <a:schemeClr val="bg1"/>
              </a:solidFill>
              <a:latin typeface="方正姚体" panose="02010601030101010101" pitchFamily="2" charset="-122"/>
              <a:ea typeface="方正姚体" panose="02010601030101010101" pitchFamily="2" charset="-122"/>
            </a:endParaRPr>
          </a:p>
        </p:txBody>
      </p:sp>
      <p:sp>
        <p:nvSpPr>
          <p:cNvPr id="25" name="文本框 24"/>
          <p:cNvSpPr txBox="1"/>
          <p:nvPr/>
        </p:nvSpPr>
        <p:spPr>
          <a:xfrm>
            <a:off x="7295475" y="3790759"/>
            <a:ext cx="4896434" cy="2086725"/>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zh-CN" altLang="en-US" dirty="0">
                <a:solidFill>
                  <a:schemeClr val="bg1"/>
                </a:solidFill>
              </a:rPr>
              <a:t>强调开放性、可移植性、互操作性，易与第三方系统实现互联互通</a:t>
            </a:r>
            <a:endParaRPr lang="en-US" altLang="zh-CN" dirty="0">
              <a:solidFill>
                <a:schemeClr val="bg1"/>
              </a:solidFill>
            </a:endParaRPr>
          </a:p>
          <a:p>
            <a:pPr marL="285750" indent="-285750">
              <a:lnSpc>
                <a:spcPct val="120000"/>
              </a:lnSpc>
              <a:buFont typeface="Wingdings" panose="05000000000000000000" pitchFamily="2" charset="2"/>
              <a:buChar char="ü"/>
            </a:pPr>
            <a:endParaRPr lang="zh-CN" altLang="en-US" dirty="0">
              <a:solidFill>
                <a:schemeClr val="bg1"/>
              </a:solidFill>
            </a:endParaRPr>
          </a:p>
          <a:p>
            <a:pPr marL="285750" indent="-285750">
              <a:lnSpc>
                <a:spcPct val="120000"/>
              </a:lnSpc>
              <a:buFont typeface="Wingdings" panose="05000000000000000000" pitchFamily="2" charset="2"/>
              <a:buChar char="ü"/>
            </a:pPr>
            <a:r>
              <a:rPr lang="zh-CN" altLang="en-US" dirty="0">
                <a:solidFill>
                  <a:schemeClr val="bg1"/>
                </a:solidFill>
              </a:rPr>
              <a:t>各功能系统相对独立、可适应不同定制要求</a:t>
            </a:r>
            <a:endParaRPr lang="en-US" altLang="zh-CN" dirty="0">
              <a:solidFill>
                <a:schemeClr val="bg1"/>
              </a:solidFill>
            </a:endParaRPr>
          </a:p>
          <a:p>
            <a:pPr marL="285750" indent="-285750">
              <a:lnSpc>
                <a:spcPct val="120000"/>
              </a:lnSpc>
              <a:buFont typeface="Wingdings" panose="05000000000000000000" pitchFamily="2" charset="2"/>
              <a:buChar char="ü"/>
            </a:pPr>
            <a:endParaRPr lang="zh-CN" altLang="en-US" dirty="0">
              <a:solidFill>
                <a:schemeClr val="bg1"/>
              </a:solidFill>
            </a:endParaRPr>
          </a:p>
          <a:p>
            <a:pPr marL="285750" indent="-285750">
              <a:lnSpc>
                <a:spcPct val="120000"/>
              </a:lnSpc>
              <a:buFont typeface="Wingdings" panose="05000000000000000000" pitchFamily="2" charset="2"/>
              <a:buChar char="ü"/>
            </a:pPr>
            <a:r>
              <a:rPr lang="zh-CN" altLang="en-US" dirty="0">
                <a:solidFill>
                  <a:schemeClr val="bg1"/>
                </a:solidFill>
              </a:rPr>
              <a:t>提供开放接口服务，支持用户二次开发</a:t>
            </a:r>
            <a:endParaRPr lang="zh-CN" altLang="en-US" dirty="0">
              <a:solidFill>
                <a:schemeClr val="bg1"/>
              </a:solidFill>
            </a:endParaRPr>
          </a:p>
        </p:txBody>
      </p:sp>
      <p:cxnSp>
        <p:nvCxnSpPr>
          <p:cNvPr id="26" name="直接连接符 25"/>
          <p:cNvCxnSpPr/>
          <p:nvPr/>
        </p:nvCxnSpPr>
        <p:spPr>
          <a:xfrm>
            <a:off x="5116195" y="3404235"/>
            <a:ext cx="7175500" cy="6985"/>
          </a:xfrm>
          <a:prstGeom prst="line">
            <a:avLst/>
          </a:prstGeom>
          <a:ln w="38100">
            <a:solidFill>
              <a:srgbClr val="D5031E"/>
            </a:solidFill>
          </a:ln>
        </p:spPr>
        <p:style>
          <a:lnRef idx="1">
            <a:schemeClr val="accent1"/>
          </a:lnRef>
          <a:fillRef idx="0">
            <a:schemeClr val="accent1"/>
          </a:fillRef>
          <a:effectRef idx="0">
            <a:schemeClr val="accent1"/>
          </a:effectRef>
          <a:fontRef idx="minor">
            <a:schemeClr val="tx1"/>
          </a:fontRef>
        </p:style>
      </p:cxnSp>
      <p:pic>
        <p:nvPicPr>
          <p:cNvPr id="13"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图示 21"/>
          <p:cNvGraphicFramePr/>
          <p:nvPr/>
        </p:nvGraphicFramePr>
        <p:xfrm>
          <a:off x="1040099" y="2295744"/>
          <a:ext cx="3696072" cy="2788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文本框 22"/>
          <p:cNvSpPr txBox="1"/>
          <p:nvPr/>
        </p:nvSpPr>
        <p:spPr>
          <a:xfrm>
            <a:off x="2771842" y="1739098"/>
            <a:ext cx="1100455" cy="414020"/>
          </a:xfrm>
          <a:prstGeom prst="rect">
            <a:avLst/>
          </a:prstGeom>
          <a:noFill/>
        </p:spPr>
        <p:txBody>
          <a:bodyPr wrap="none" rtlCol="0">
            <a:spAutoFit/>
          </a:bodyPr>
          <a:lstStyle/>
          <a:p>
            <a:r>
              <a:rPr lang="en-US" altLang="zh-CN" sz="2100" dirty="0">
                <a:solidFill>
                  <a:schemeClr val="accent1">
                    <a:lumMod val="40000"/>
                    <a:lumOff val="60000"/>
                  </a:schemeClr>
                </a:solidFill>
                <a:latin typeface="Arial Rounded MT Bold" panose="020F0704030504030204" pitchFamily="34" charset="0"/>
              </a:rPr>
              <a:t>MySQL</a:t>
            </a:r>
            <a:endParaRPr lang="zh-CN" altLang="en-US" sz="2100" dirty="0">
              <a:solidFill>
                <a:schemeClr val="accent1">
                  <a:lumMod val="40000"/>
                  <a:lumOff val="60000"/>
                </a:schemeClr>
              </a:solidFill>
              <a:latin typeface="Arial Rounded MT Bold" panose="020F0704030504030204" pitchFamily="34" charset="0"/>
            </a:endParaRPr>
          </a:p>
        </p:txBody>
      </p:sp>
      <p:sp>
        <p:nvSpPr>
          <p:cNvPr id="30" name="文本框 29"/>
          <p:cNvSpPr txBox="1"/>
          <p:nvPr/>
        </p:nvSpPr>
        <p:spPr>
          <a:xfrm>
            <a:off x="2552517" y="4922244"/>
            <a:ext cx="2142490" cy="714375"/>
          </a:xfrm>
          <a:prstGeom prst="rect">
            <a:avLst/>
          </a:prstGeom>
          <a:noFill/>
        </p:spPr>
        <p:txBody>
          <a:bodyPr wrap="none" rtlCol="0">
            <a:spAutoFit/>
          </a:bodyPr>
          <a:lstStyle/>
          <a:p>
            <a:r>
              <a:rPr lang="en-US" altLang="zh-CN" sz="4050" dirty="0">
                <a:solidFill>
                  <a:srgbClr val="002060"/>
                </a:solidFill>
                <a:latin typeface="Arial Rounded MT Bold" panose="020F0704030504030204" pitchFamily="34" charset="0"/>
              </a:rPr>
              <a:t>Hadoop</a:t>
            </a:r>
            <a:endParaRPr lang="zh-CN" altLang="en-US" sz="3600" dirty="0">
              <a:solidFill>
                <a:srgbClr val="002060"/>
              </a:solidFill>
              <a:latin typeface="Arial Rounded MT Bold" panose="020F0704030504030204" pitchFamily="34" charset="0"/>
            </a:endParaRPr>
          </a:p>
        </p:txBody>
      </p:sp>
      <p:sp>
        <p:nvSpPr>
          <p:cNvPr id="35" name="文本框 34"/>
          <p:cNvSpPr txBox="1"/>
          <p:nvPr/>
        </p:nvSpPr>
        <p:spPr>
          <a:xfrm>
            <a:off x="4534044" y="2258073"/>
            <a:ext cx="1013460" cy="460375"/>
          </a:xfrm>
          <a:prstGeom prst="rect">
            <a:avLst/>
          </a:prstGeom>
          <a:noFill/>
        </p:spPr>
        <p:txBody>
          <a:bodyPr wrap="none" rtlCol="0">
            <a:spAutoFit/>
          </a:bodyPr>
          <a:lstStyle/>
          <a:p>
            <a:r>
              <a:rPr lang="en-US" altLang="zh-CN" sz="2400" dirty="0" err="1">
                <a:solidFill>
                  <a:srgbClr val="993300"/>
                </a:solidFill>
                <a:latin typeface="Arial Rounded MT Bold" panose="020F0704030504030204" pitchFamily="34" charset="0"/>
              </a:rPr>
              <a:t>Redis</a:t>
            </a:r>
            <a:endParaRPr lang="zh-CN" altLang="en-US" sz="2400" dirty="0">
              <a:solidFill>
                <a:srgbClr val="993300"/>
              </a:solidFill>
              <a:latin typeface="Arial Rounded MT Bold" panose="020F0704030504030204" pitchFamily="34" charset="0"/>
            </a:endParaRPr>
          </a:p>
        </p:txBody>
      </p:sp>
      <p:sp>
        <p:nvSpPr>
          <p:cNvPr id="39" name="文本框 38"/>
          <p:cNvSpPr txBox="1"/>
          <p:nvPr/>
        </p:nvSpPr>
        <p:spPr>
          <a:xfrm>
            <a:off x="3865669" y="1395804"/>
            <a:ext cx="1235710" cy="368300"/>
          </a:xfrm>
          <a:prstGeom prst="rect">
            <a:avLst/>
          </a:prstGeom>
          <a:noFill/>
        </p:spPr>
        <p:txBody>
          <a:bodyPr wrap="none" rtlCol="0">
            <a:spAutoFit/>
          </a:bodyPr>
          <a:lstStyle/>
          <a:p>
            <a:r>
              <a:rPr lang="en-US" altLang="zh-CN" sz="1800" dirty="0" err="1">
                <a:solidFill>
                  <a:srgbClr val="8BAB00"/>
                </a:solidFill>
                <a:latin typeface="Arial Rounded MT Bold" panose="020F0704030504030204" pitchFamily="34" charset="0"/>
              </a:rPr>
              <a:t>MongoDb</a:t>
            </a:r>
            <a:endParaRPr lang="zh-CN" altLang="en-US" sz="1800" dirty="0">
              <a:solidFill>
                <a:srgbClr val="8BAB00"/>
              </a:solidFill>
              <a:latin typeface="Arial Rounded MT Bold" panose="020F0704030504030204" pitchFamily="34" charset="0"/>
            </a:endParaRPr>
          </a:p>
        </p:txBody>
      </p:sp>
      <p:sp>
        <p:nvSpPr>
          <p:cNvPr id="40" name="文本框 39"/>
          <p:cNvSpPr txBox="1"/>
          <p:nvPr/>
        </p:nvSpPr>
        <p:spPr>
          <a:xfrm>
            <a:off x="3328425" y="4221595"/>
            <a:ext cx="2388235" cy="645160"/>
          </a:xfrm>
          <a:prstGeom prst="rect">
            <a:avLst/>
          </a:prstGeom>
          <a:noFill/>
        </p:spPr>
        <p:txBody>
          <a:bodyPr wrap="none" rtlCol="0">
            <a:spAutoFit/>
          </a:bodyPr>
          <a:lstStyle/>
          <a:p>
            <a:r>
              <a:rPr lang="en-US" altLang="zh-CN" sz="3600" dirty="0" err="1">
                <a:solidFill>
                  <a:schemeClr val="accent1">
                    <a:lumMod val="75000"/>
                  </a:schemeClr>
                </a:solidFill>
                <a:latin typeface="Arial Rounded MT Bold" panose="020F0704030504030204" pitchFamily="34" charset="0"/>
              </a:rPr>
              <a:t>SolrCloud</a:t>
            </a:r>
            <a:endParaRPr lang="zh-CN" altLang="en-US" sz="3600" dirty="0">
              <a:solidFill>
                <a:schemeClr val="accent1">
                  <a:lumMod val="75000"/>
                </a:schemeClr>
              </a:solidFill>
              <a:latin typeface="Arial Rounded MT Bold" panose="020F0704030504030204" pitchFamily="34" charset="0"/>
            </a:endParaRPr>
          </a:p>
        </p:txBody>
      </p:sp>
      <p:sp>
        <p:nvSpPr>
          <p:cNvPr id="41" name="文本框 40"/>
          <p:cNvSpPr txBox="1"/>
          <p:nvPr/>
        </p:nvSpPr>
        <p:spPr>
          <a:xfrm>
            <a:off x="1217463" y="5009880"/>
            <a:ext cx="1157689" cy="414020"/>
          </a:xfrm>
          <a:prstGeom prst="rect">
            <a:avLst/>
          </a:prstGeom>
          <a:noFill/>
        </p:spPr>
        <p:txBody>
          <a:bodyPr wrap="square" rtlCol="0">
            <a:spAutoFit/>
          </a:bodyPr>
          <a:lstStyle/>
          <a:p>
            <a:r>
              <a:rPr lang="en-US" altLang="zh-CN" sz="2100" dirty="0">
                <a:solidFill>
                  <a:schemeClr val="accent6">
                    <a:lumMod val="60000"/>
                    <a:lumOff val="40000"/>
                  </a:schemeClr>
                </a:solidFill>
                <a:latin typeface="Arial Rounded MT Bold" panose="020F0704030504030204" pitchFamily="34" charset="0"/>
              </a:rPr>
              <a:t>NOSQL</a:t>
            </a:r>
            <a:endParaRPr lang="zh-CN" altLang="en-US" sz="2100" dirty="0">
              <a:solidFill>
                <a:schemeClr val="accent6">
                  <a:lumMod val="60000"/>
                  <a:lumOff val="40000"/>
                </a:schemeClr>
              </a:solidFill>
              <a:latin typeface="Arial Rounded MT Bold" panose="020F0704030504030204" pitchFamily="34" charset="0"/>
            </a:endParaRPr>
          </a:p>
        </p:txBody>
      </p:sp>
      <p:sp>
        <p:nvSpPr>
          <p:cNvPr id="42" name="文本框 41"/>
          <p:cNvSpPr txBox="1"/>
          <p:nvPr/>
        </p:nvSpPr>
        <p:spPr>
          <a:xfrm>
            <a:off x="4376382" y="1811013"/>
            <a:ext cx="1030605" cy="460375"/>
          </a:xfrm>
          <a:prstGeom prst="rect">
            <a:avLst/>
          </a:prstGeom>
          <a:noFill/>
        </p:spPr>
        <p:txBody>
          <a:bodyPr wrap="none" rtlCol="0">
            <a:spAutoFit/>
          </a:bodyPr>
          <a:lstStyle/>
          <a:p>
            <a:r>
              <a:rPr lang="en-US" altLang="zh-CN" sz="2400" dirty="0">
                <a:solidFill>
                  <a:schemeClr val="accent4">
                    <a:lumMod val="75000"/>
                  </a:schemeClr>
                </a:solidFill>
                <a:latin typeface="Arial Rounded MT Bold" panose="020F0704030504030204" pitchFamily="34" charset="0"/>
              </a:rPr>
              <a:t>Nginx</a:t>
            </a:r>
            <a:endParaRPr lang="zh-CN" altLang="en-US" sz="2400" dirty="0">
              <a:solidFill>
                <a:schemeClr val="accent4">
                  <a:lumMod val="75000"/>
                </a:schemeClr>
              </a:solidFill>
              <a:latin typeface="Arial Rounded MT Bold" panose="020F0704030504030204" pitchFamily="34" charset="0"/>
            </a:endParaRPr>
          </a:p>
        </p:txBody>
      </p:sp>
      <p:sp>
        <p:nvSpPr>
          <p:cNvPr id="43" name="文本框 42"/>
          <p:cNvSpPr txBox="1"/>
          <p:nvPr/>
        </p:nvSpPr>
        <p:spPr>
          <a:xfrm>
            <a:off x="1476648" y="1718692"/>
            <a:ext cx="1038860" cy="321945"/>
          </a:xfrm>
          <a:prstGeom prst="rect">
            <a:avLst/>
          </a:prstGeom>
          <a:noFill/>
        </p:spPr>
        <p:txBody>
          <a:bodyPr wrap="none" rtlCol="0">
            <a:spAutoFit/>
          </a:bodyPr>
          <a:lstStyle/>
          <a:p>
            <a:r>
              <a:rPr lang="en-US" altLang="zh-CN" sz="1500" dirty="0" err="1">
                <a:solidFill>
                  <a:schemeClr val="tx2">
                    <a:lumMod val="75000"/>
                  </a:schemeClr>
                </a:solidFill>
                <a:latin typeface="Arial Rounded MT Bold" panose="020F0704030504030204" pitchFamily="34" charset="0"/>
              </a:rPr>
              <a:t>FlumeNG</a:t>
            </a:r>
            <a:endParaRPr lang="zh-CN" altLang="en-US" sz="1500" dirty="0">
              <a:solidFill>
                <a:schemeClr val="tx2">
                  <a:lumMod val="75000"/>
                </a:schemeClr>
              </a:solidFill>
              <a:latin typeface="Arial Rounded MT Bold" panose="020F0704030504030204" pitchFamily="34" charset="0"/>
            </a:endParaRPr>
          </a:p>
        </p:txBody>
      </p:sp>
      <p:sp>
        <p:nvSpPr>
          <p:cNvPr id="44" name="文本框 43"/>
          <p:cNvSpPr txBox="1"/>
          <p:nvPr/>
        </p:nvSpPr>
        <p:spPr>
          <a:xfrm>
            <a:off x="4237978" y="3705612"/>
            <a:ext cx="1304290" cy="460375"/>
          </a:xfrm>
          <a:prstGeom prst="rect">
            <a:avLst/>
          </a:prstGeom>
          <a:noFill/>
        </p:spPr>
        <p:txBody>
          <a:bodyPr wrap="none" rtlCol="0">
            <a:spAutoFit/>
          </a:bodyPr>
          <a:lstStyle/>
          <a:p>
            <a:r>
              <a:rPr lang="en-US" altLang="zh-CN" sz="2400" dirty="0" err="1">
                <a:solidFill>
                  <a:schemeClr val="tx2">
                    <a:lumMod val="40000"/>
                    <a:lumOff val="60000"/>
                  </a:schemeClr>
                </a:solidFill>
                <a:latin typeface="Arial Rounded MT Bold" panose="020F0704030504030204" pitchFamily="34" charset="0"/>
              </a:rPr>
              <a:t>Dubbox</a:t>
            </a:r>
            <a:endParaRPr lang="zh-CN" altLang="en-US" sz="2400" dirty="0">
              <a:solidFill>
                <a:schemeClr val="tx2">
                  <a:lumMod val="40000"/>
                  <a:lumOff val="60000"/>
                </a:schemeClr>
              </a:solidFill>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childTnLst>
                          </p:cTn>
                        </p:par>
                        <p:par>
                          <p:cTn id="34" fill="hold">
                            <p:stCondLst>
                              <p:cond delay="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1000"/>
                                        <p:tgtEl>
                                          <p:spTgt spid="24"/>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3" grpId="0"/>
      <p:bldP spid="30" grpId="0"/>
      <p:bldP spid="35" grpId="0"/>
      <p:bldP spid="39" grpId="0"/>
      <p:bldP spid="40" grpId="0"/>
      <p:bldP spid="41" grpId="0"/>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7203440" y="0"/>
            <a:ext cx="498856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265862" y="2418867"/>
            <a:ext cx="3535680" cy="768350"/>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zh-CN" altLang="en-US" sz="4400" dirty="0">
                <a:solidFill>
                  <a:schemeClr val="bg1"/>
                </a:solidFill>
                <a:latin typeface="方正姚体" panose="02010601030101010101" pitchFamily="2" charset="-122"/>
                <a:ea typeface="方正姚体" panose="02010601030101010101" pitchFamily="2" charset="-122"/>
              </a:rPr>
              <a:t>移动终端服务</a:t>
            </a:r>
            <a:endParaRPr lang="zh-CN" altLang="en-US" sz="4400" dirty="0">
              <a:solidFill>
                <a:schemeClr val="bg1"/>
              </a:solidFill>
              <a:latin typeface="方正姚体" panose="02010601030101010101" pitchFamily="2" charset="-122"/>
              <a:ea typeface="方正姚体" panose="02010601030101010101" pitchFamily="2" charset="-122"/>
            </a:endParaRPr>
          </a:p>
        </p:txBody>
      </p:sp>
      <p:sp>
        <p:nvSpPr>
          <p:cNvPr id="25" name="文本框 24"/>
          <p:cNvSpPr txBox="1"/>
          <p:nvPr/>
        </p:nvSpPr>
        <p:spPr>
          <a:xfrm>
            <a:off x="7295475" y="3790759"/>
            <a:ext cx="4896434" cy="1337945"/>
          </a:xfrm>
          <a:prstGeom prst="rect">
            <a:avLst/>
          </a:prstGeom>
          <a:noFill/>
        </p:spPr>
        <p:txBody>
          <a:bodyPr wrap="square" rtlCol="0">
            <a:spAutoFit/>
          </a:bodyPr>
          <a:lstStyle/>
          <a:p>
            <a:pPr indent="0">
              <a:lnSpc>
                <a:spcPct val="150000"/>
              </a:lnSpc>
              <a:buFont typeface="Wingdings" panose="05000000000000000000" pitchFamily="2" charset="2"/>
              <a:buNone/>
            </a:pPr>
            <a:r>
              <a:rPr lang="zh-CN" altLang="en-US" dirty="0">
                <a:solidFill>
                  <a:schemeClr val="bg1"/>
                </a:solidFill>
                <a:latin typeface="+mn-ea"/>
                <a:sym typeface="+mn-ea"/>
              </a:rPr>
              <a:t>以学术热点、知识推荐为主体，利用行为分析与情景感知为等技术手段，让学术活动的移动移动应用给贴心、更简捷</a:t>
            </a:r>
            <a:r>
              <a:rPr lang="en-US" altLang="zh-CN" dirty="0">
                <a:solidFill>
                  <a:schemeClr val="bg1"/>
                </a:solidFill>
                <a:latin typeface="+mn-ea"/>
                <a:sym typeface="+mn-ea"/>
              </a:rPr>
              <a:t>!</a:t>
            </a:r>
            <a:endParaRPr lang="en-US" altLang="zh-CN" dirty="0">
              <a:solidFill>
                <a:schemeClr val="bg1"/>
              </a:solidFill>
              <a:latin typeface="+mn-ea"/>
              <a:sym typeface="+mn-ea"/>
            </a:endParaRPr>
          </a:p>
        </p:txBody>
      </p:sp>
      <p:cxnSp>
        <p:nvCxnSpPr>
          <p:cNvPr id="26" name="直接连接符 25"/>
          <p:cNvCxnSpPr/>
          <p:nvPr/>
        </p:nvCxnSpPr>
        <p:spPr>
          <a:xfrm>
            <a:off x="5116195" y="3404235"/>
            <a:ext cx="7175500" cy="6985"/>
          </a:xfrm>
          <a:prstGeom prst="line">
            <a:avLst/>
          </a:prstGeom>
          <a:ln w="38100">
            <a:solidFill>
              <a:srgbClr val="D5031E"/>
            </a:solidFill>
          </a:ln>
        </p:spPr>
        <p:style>
          <a:lnRef idx="1">
            <a:schemeClr val="accent1"/>
          </a:lnRef>
          <a:fillRef idx="0">
            <a:schemeClr val="accent1"/>
          </a:fillRef>
          <a:effectRef idx="0">
            <a:schemeClr val="accent1"/>
          </a:effectRef>
          <a:fontRef idx="minor">
            <a:schemeClr val="tx1"/>
          </a:fontRef>
        </p:style>
      </p:cxnSp>
      <p:pic>
        <p:nvPicPr>
          <p:cNvPr id="13"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2" cstate="print"/>
          <a:srcRect b="47589"/>
          <a:stretch>
            <a:fillRect/>
          </a:stretch>
        </p:blipFill>
        <p:spPr>
          <a:xfrm>
            <a:off x="252095" y="942975"/>
            <a:ext cx="3178175" cy="5901690"/>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pic>
        <p:nvPicPr>
          <p:cNvPr id="2" name="图片 1"/>
          <p:cNvPicPr>
            <a:picLocks noChangeAspect="1"/>
          </p:cNvPicPr>
          <p:nvPr/>
        </p:nvPicPr>
        <p:blipFill>
          <a:blip r:embed="rId2" cstate="print"/>
          <a:srcRect t="39283"/>
          <a:stretch>
            <a:fillRect/>
          </a:stretch>
        </p:blipFill>
        <p:spPr>
          <a:xfrm>
            <a:off x="3588385" y="4445"/>
            <a:ext cx="3178175" cy="6837045"/>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2000"/>
                                        <p:tgtEl>
                                          <p:spTgt spid="2"/>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1000"/>
                                        <p:tgtEl>
                                          <p:spTgt spid="24"/>
                                        </p:tgtEl>
                                      </p:cBhvr>
                                    </p:animEffect>
                                  </p:childTnLst>
                                </p:cTn>
                              </p:par>
                            </p:childTnLst>
                          </p:cTn>
                        </p:par>
                        <p:par>
                          <p:cTn id="19" fill="hold">
                            <p:stCondLst>
                              <p:cond delay="3500"/>
                            </p:stCondLst>
                            <p:childTnLst>
                              <p:par>
                                <p:cTn id="20" presetID="22" presetClass="entr" presetSubtype="1"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srcRect b="917"/>
          <a:stretch>
            <a:fillRect/>
          </a:stretch>
        </p:blipFill>
        <p:spPr>
          <a:xfrm>
            <a:off x="0" y="176629"/>
            <a:ext cx="12192000" cy="6516271"/>
          </a:xfrm>
          <a:prstGeom prst="rect">
            <a:avLst/>
          </a:prstGeom>
        </p:spPr>
      </p:pic>
      <p:sp>
        <p:nvSpPr>
          <p:cNvPr id="74" name="矩形 73"/>
          <p:cNvSpPr/>
          <p:nvPr/>
        </p:nvSpPr>
        <p:spPr>
          <a:xfrm>
            <a:off x="-2019"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73" name="文本框 72"/>
          <p:cNvSpPr txBox="1"/>
          <p:nvPr/>
        </p:nvSpPr>
        <p:spPr>
          <a:xfrm>
            <a:off x="5170826" y="284807"/>
            <a:ext cx="1871025" cy="2646878"/>
          </a:xfrm>
          <a:prstGeom prst="rect">
            <a:avLst/>
          </a:prstGeom>
          <a:noFill/>
        </p:spPr>
        <p:txBody>
          <a:bodyPr wrap="none" rtlCol="0">
            <a:spAutoFit/>
          </a:bodyPr>
          <a:lstStyle/>
          <a:p>
            <a:pPr algn="ctr"/>
            <a:r>
              <a:rPr lang="en-US" altLang="zh-CN" sz="16600" b="1" dirty="0">
                <a:solidFill>
                  <a:schemeClr val="bg1">
                    <a:alpha val="50000"/>
                  </a:schemeClr>
                </a:solidFill>
                <a:latin typeface="Bebas Neue Bold" panose="020B0606020202050201" pitchFamily="34" charset="0"/>
              </a:rPr>
              <a:t>02</a:t>
            </a:r>
            <a:endParaRPr lang="zh-CN" altLang="en-US" sz="16600" b="1" dirty="0">
              <a:solidFill>
                <a:srgbClr val="D5031E">
                  <a:alpha val="50000"/>
                </a:srgbClr>
              </a:solidFill>
              <a:latin typeface="Bebas Neue Bold" panose="020B0606020202050201" pitchFamily="34" charset="0"/>
            </a:endParaRPr>
          </a:p>
        </p:txBody>
      </p:sp>
      <p:sp>
        <p:nvSpPr>
          <p:cNvPr id="77" name="文本框 76"/>
          <p:cNvSpPr txBox="1"/>
          <p:nvPr/>
        </p:nvSpPr>
        <p:spPr>
          <a:xfrm>
            <a:off x="3541461" y="2680079"/>
            <a:ext cx="5109091" cy="1569660"/>
          </a:xfrm>
          <a:prstGeom prst="rect">
            <a:avLst/>
          </a:prstGeom>
          <a:noFill/>
        </p:spPr>
        <p:txBody>
          <a:bodyPr wrap="none" rtlCol="0">
            <a:spAutoFit/>
          </a:bodyPr>
          <a:lstStyle/>
          <a:p>
            <a:pPr algn="ctr"/>
            <a:r>
              <a:rPr lang="zh-CN" altLang="en-US" sz="9600" b="1" dirty="0">
                <a:solidFill>
                  <a:schemeClr val="bg1"/>
                </a:solidFill>
                <a:latin typeface="Bebas Neue Bold" panose="020B0606020202050201" pitchFamily="34" charset="0"/>
              </a:rPr>
              <a:t>万方检测</a:t>
            </a:r>
            <a:endParaRPr lang="zh-CN" altLang="en-US" sz="9600" b="1" dirty="0">
              <a:solidFill>
                <a:schemeClr val="bg1"/>
              </a:solidFill>
              <a:latin typeface="Bebas Neue Bold" panose="020B0606020202050201" pitchFamily="34" charset="0"/>
            </a:endParaRPr>
          </a:p>
        </p:txBody>
      </p:sp>
      <p:sp>
        <p:nvSpPr>
          <p:cNvPr id="79" name="文本框 78"/>
          <p:cNvSpPr txBox="1"/>
          <p:nvPr/>
        </p:nvSpPr>
        <p:spPr>
          <a:xfrm>
            <a:off x="2327019" y="4386751"/>
            <a:ext cx="7558640" cy="368300"/>
          </a:xfrm>
          <a:prstGeom prst="rect">
            <a:avLst/>
          </a:prstGeom>
          <a:noFill/>
        </p:spPr>
        <p:txBody>
          <a:bodyPr wrap="square" rtlCol="0">
            <a:spAutoFit/>
          </a:bodyPr>
          <a:lstStyle/>
          <a:p>
            <a:pPr algn="ctr"/>
            <a:r>
              <a:rPr lang="zh-CN" dirty="0">
                <a:solidFill>
                  <a:schemeClr val="bg1">
                    <a:lumMod val="75000"/>
                  </a:schemeClr>
                </a:solidFill>
              </a:rPr>
              <a:t>查大同，识小异</a:t>
            </a:r>
            <a:endParaRPr lang="zh-CN" dirty="0">
              <a:solidFill>
                <a:schemeClr val="bg1">
                  <a:lumMod val="75000"/>
                </a:schemeClr>
              </a:solidFill>
            </a:endParaRPr>
          </a:p>
        </p:txBody>
      </p:sp>
      <p:sp>
        <p:nvSpPr>
          <p:cNvPr id="82" name="矩形 81"/>
          <p:cNvSpPr/>
          <p:nvPr/>
        </p:nvSpPr>
        <p:spPr>
          <a:xfrm>
            <a:off x="2327019" y="4204019"/>
            <a:ext cx="7558640" cy="45720"/>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anim calcmode="lin" valueType="num">
                                      <p:cBhvr>
                                        <p:cTn id="12" dur="500" fill="hold"/>
                                        <p:tgtEl>
                                          <p:spTgt spid="77"/>
                                        </p:tgtEl>
                                        <p:attrNameLst>
                                          <p:attrName>ppt_x</p:attrName>
                                        </p:attrNameLst>
                                      </p:cBhvr>
                                      <p:tavLst>
                                        <p:tav tm="0">
                                          <p:val>
                                            <p:strVal val="#ppt_x"/>
                                          </p:val>
                                        </p:tav>
                                        <p:tav tm="100000">
                                          <p:val>
                                            <p:strVal val="#ppt_x"/>
                                          </p:val>
                                        </p:tav>
                                      </p:tavLst>
                                    </p:anim>
                                    <p:anim calcmode="lin" valueType="num">
                                      <p:cBhvr>
                                        <p:cTn id="13" dur="500" fill="hold"/>
                                        <p:tgtEl>
                                          <p:spTgt spid="7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barn(outVertical)">
                                      <p:cBhvr>
                                        <p:cTn id="17" dur="500"/>
                                        <p:tgtEl>
                                          <p:spTgt spid="82"/>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7" grpId="0"/>
      <p:bldP spid="79" grpId="0"/>
      <p:bldP spid="8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图片 94" descr="图片包含 地板, 室内, 房间, 天花板&#10;&#10;已生成极高可信度的说明"/>
          <p:cNvPicPr>
            <a:picLocks noChangeAspect="1"/>
          </p:cNvPicPr>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33961" y="0"/>
            <a:ext cx="12225961" cy="6858000"/>
          </a:xfrm>
          <a:prstGeom prst="rect">
            <a:avLst/>
          </a:prstGeom>
        </p:spPr>
      </p:pic>
      <p:sp>
        <p:nvSpPr>
          <p:cNvPr id="81" name="矩形 80"/>
          <p:cNvSpPr/>
          <p:nvPr/>
        </p:nvSpPr>
        <p:spPr>
          <a:xfrm>
            <a:off x="6096000" y="0"/>
            <a:ext cx="6096000" cy="685800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8" name="矩形 77"/>
          <p:cNvSpPr/>
          <p:nvPr/>
        </p:nvSpPr>
        <p:spPr>
          <a:xfrm>
            <a:off x="-33961" y="0"/>
            <a:ext cx="6137589"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3" name="文本框 72"/>
          <p:cNvSpPr txBox="1"/>
          <p:nvPr/>
        </p:nvSpPr>
        <p:spPr>
          <a:xfrm>
            <a:off x="775618" y="2497976"/>
            <a:ext cx="4743606" cy="1862048"/>
          </a:xfrm>
          <a:prstGeom prst="rect">
            <a:avLst/>
          </a:prstGeom>
          <a:noFill/>
        </p:spPr>
        <p:txBody>
          <a:bodyPr wrap="none" rtlCol="0">
            <a:spAutoFit/>
          </a:bodyPr>
          <a:lstStyle/>
          <a:p>
            <a:r>
              <a:rPr lang="en-US" altLang="zh-CN" sz="11500" b="1" dirty="0">
                <a:solidFill>
                  <a:schemeClr val="bg1"/>
                </a:solidFill>
                <a:latin typeface="Bebas Neue Bold" panose="020B0606020202050201" pitchFamily="34" charset="0"/>
              </a:rPr>
              <a:t>CONTENTS</a:t>
            </a:r>
            <a:endParaRPr lang="zh-CN" altLang="en-US" sz="11500" b="1" dirty="0">
              <a:solidFill>
                <a:schemeClr val="bg1"/>
              </a:solidFill>
              <a:latin typeface="Bebas Neue Bold" panose="020B0606020202050201" pitchFamily="34" charset="0"/>
            </a:endParaRPr>
          </a:p>
        </p:txBody>
      </p:sp>
      <p:sp>
        <p:nvSpPr>
          <p:cNvPr id="79" name="矩形 78"/>
          <p:cNvSpPr/>
          <p:nvPr/>
        </p:nvSpPr>
        <p:spPr>
          <a:xfrm>
            <a:off x="5946687" y="1338698"/>
            <a:ext cx="156941" cy="4180606"/>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3" name="直接连接符 82"/>
          <p:cNvCxnSpPr/>
          <p:nvPr/>
        </p:nvCxnSpPr>
        <p:spPr>
          <a:xfrm>
            <a:off x="7407968" y="1338697"/>
            <a:ext cx="0" cy="4180606"/>
          </a:xfrm>
          <a:prstGeom prst="line">
            <a:avLst/>
          </a:prstGeom>
          <a:ln>
            <a:solidFill>
              <a:schemeClr val="tx1">
                <a:lumMod val="75000"/>
                <a:lumOff val="25000"/>
                <a:alpha val="40000"/>
              </a:schemeClr>
            </a:solidFill>
          </a:ln>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6446762" y="1113592"/>
            <a:ext cx="854721" cy="1107996"/>
          </a:xfrm>
          <a:prstGeom prst="rect">
            <a:avLst/>
          </a:prstGeom>
          <a:noFill/>
        </p:spPr>
        <p:txBody>
          <a:bodyPr wrap="none" rtlCol="0">
            <a:spAutoFit/>
          </a:bodyPr>
          <a:lstStyle>
            <a:defPPr>
              <a:defRPr lang="zh-CN"/>
            </a:defPPr>
            <a:lvl1pPr>
              <a:defRPr sz="6600" b="1">
                <a:solidFill>
                  <a:schemeClr val="tx1">
                    <a:lumMod val="85000"/>
                    <a:lumOff val="15000"/>
                  </a:schemeClr>
                </a:solidFill>
                <a:latin typeface="Bebas Neue Bold" panose="020B0606020202050201" pitchFamily="34" charset="0"/>
              </a:defRPr>
            </a:lvl1pPr>
          </a:lstStyle>
          <a:p>
            <a:r>
              <a:rPr lang="en-US" altLang="zh-CN" dirty="0"/>
              <a:t>01</a:t>
            </a:r>
            <a:endParaRPr lang="zh-CN" altLang="en-US" dirty="0"/>
          </a:p>
        </p:txBody>
      </p:sp>
      <p:sp>
        <p:nvSpPr>
          <p:cNvPr id="80" name="文本框 79"/>
          <p:cNvSpPr txBox="1"/>
          <p:nvPr/>
        </p:nvSpPr>
        <p:spPr>
          <a:xfrm>
            <a:off x="7563638" y="1267818"/>
            <a:ext cx="3243580" cy="1014730"/>
          </a:xfrm>
          <a:prstGeom prst="rect">
            <a:avLst/>
          </a:prstGeom>
          <a:noFill/>
        </p:spPr>
        <p:txBody>
          <a:bodyPr wrap="none" rtlCol="0">
            <a:spAutoFit/>
          </a:bodyPr>
          <a:lstStyle>
            <a:defPPr>
              <a:defRPr lang="zh-CN"/>
            </a:defPPr>
            <a:lvl1pPr>
              <a:defRPr sz="5400" b="0">
                <a:solidFill>
                  <a:schemeClr val="tx1">
                    <a:lumMod val="85000"/>
                    <a:lumOff val="15000"/>
                  </a:schemeClr>
                </a:solidFill>
                <a:latin typeface="Bebas Neue Bold" panose="020B0606020202050201" pitchFamily="34" charset="0"/>
              </a:defRPr>
            </a:lvl1pPr>
          </a:lstStyle>
          <a:p>
            <a:r>
              <a:rPr lang="zh-CN" sz="6000" b="1" dirty="0">
                <a:latin typeface="方正姚体" panose="02010601030101010101" pitchFamily="2" charset="-122"/>
                <a:ea typeface="方正姚体" panose="02010601030101010101" pitchFamily="2" charset="-122"/>
              </a:rPr>
              <a:t>万方智搜</a:t>
            </a:r>
            <a:endParaRPr lang="zh-CN" sz="6000" b="1" dirty="0">
              <a:latin typeface="方正姚体" panose="02010601030101010101" pitchFamily="2" charset="-122"/>
              <a:ea typeface="方正姚体" panose="02010601030101010101" pitchFamily="2" charset="-122"/>
            </a:endParaRPr>
          </a:p>
        </p:txBody>
      </p:sp>
      <p:sp>
        <p:nvSpPr>
          <p:cNvPr id="75" name="文本框 74"/>
          <p:cNvSpPr txBox="1"/>
          <p:nvPr/>
        </p:nvSpPr>
        <p:spPr>
          <a:xfrm>
            <a:off x="6446762" y="2875002"/>
            <a:ext cx="854721" cy="1107996"/>
          </a:xfrm>
          <a:prstGeom prst="rect">
            <a:avLst/>
          </a:prstGeom>
          <a:noFill/>
        </p:spPr>
        <p:txBody>
          <a:bodyPr wrap="none" rtlCol="0">
            <a:spAutoFit/>
          </a:bodyPr>
          <a:lstStyle>
            <a:defPPr>
              <a:defRPr lang="zh-CN"/>
            </a:defPPr>
            <a:lvl1pPr>
              <a:defRPr sz="6600" b="1">
                <a:solidFill>
                  <a:schemeClr val="tx1">
                    <a:lumMod val="85000"/>
                    <a:lumOff val="15000"/>
                  </a:schemeClr>
                </a:solidFill>
                <a:latin typeface="Bebas Neue Bold" panose="020B0606020202050201" pitchFamily="34" charset="0"/>
              </a:defRPr>
            </a:lvl1pPr>
          </a:lstStyle>
          <a:p>
            <a:r>
              <a:rPr lang="en-US" altLang="zh-CN" dirty="0"/>
              <a:t>02</a:t>
            </a:r>
            <a:endParaRPr lang="zh-CN" altLang="en-US" dirty="0"/>
          </a:p>
        </p:txBody>
      </p:sp>
      <p:sp>
        <p:nvSpPr>
          <p:cNvPr id="96" name="文本框 95"/>
          <p:cNvSpPr txBox="1"/>
          <p:nvPr/>
        </p:nvSpPr>
        <p:spPr>
          <a:xfrm>
            <a:off x="7563638" y="2992713"/>
            <a:ext cx="3243580" cy="1014730"/>
          </a:xfrm>
          <a:prstGeom prst="rect">
            <a:avLst/>
          </a:prstGeom>
          <a:noFill/>
        </p:spPr>
        <p:txBody>
          <a:bodyPr wrap="none" rtlCol="0">
            <a:spAutoFit/>
          </a:bodyPr>
          <a:lstStyle>
            <a:defPPr>
              <a:defRPr lang="zh-CN"/>
            </a:defPPr>
            <a:lvl1pPr>
              <a:defRPr sz="5400" b="0">
                <a:solidFill>
                  <a:schemeClr val="tx1">
                    <a:lumMod val="85000"/>
                    <a:lumOff val="15000"/>
                  </a:schemeClr>
                </a:solidFill>
                <a:latin typeface="Bebas Neue Bold" panose="020B0606020202050201" pitchFamily="34" charset="0"/>
              </a:defRPr>
            </a:lvl1pPr>
          </a:lstStyle>
          <a:p>
            <a:r>
              <a:rPr lang="zh-CN" sz="6000" b="1" dirty="0">
                <a:latin typeface="方正姚体" panose="02010601030101010101" pitchFamily="2" charset="-122"/>
                <a:ea typeface="方正姚体" panose="02010601030101010101" pitchFamily="2" charset="-122"/>
              </a:rPr>
              <a:t>万方检测</a:t>
            </a:r>
            <a:endParaRPr lang="zh-CN" sz="6000" b="1" dirty="0">
              <a:latin typeface="方正姚体" panose="02010601030101010101" pitchFamily="2" charset="-122"/>
              <a:ea typeface="方正姚体" panose="02010601030101010101" pitchFamily="2" charset="-122"/>
            </a:endParaRPr>
          </a:p>
        </p:txBody>
      </p:sp>
      <p:sp>
        <p:nvSpPr>
          <p:cNvPr id="76" name="文本框 75"/>
          <p:cNvSpPr txBox="1"/>
          <p:nvPr/>
        </p:nvSpPr>
        <p:spPr>
          <a:xfrm>
            <a:off x="6446762" y="4612027"/>
            <a:ext cx="854721" cy="1107996"/>
          </a:xfrm>
          <a:prstGeom prst="rect">
            <a:avLst/>
          </a:prstGeom>
          <a:noFill/>
        </p:spPr>
        <p:txBody>
          <a:bodyPr wrap="none" rtlCol="0">
            <a:spAutoFit/>
          </a:bodyPr>
          <a:lstStyle>
            <a:defPPr>
              <a:defRPr lang="zh-CN"/>
            </a:defPPr>
            <a:lvl1pPr>
              <a:defRPr sz="5400" b="1">
                <a:solidFill>
                  <a:schemeClr val="tx1">
                    <a:lumMod val="75000"/>
                    <a:lumOff val="25000"/>
                  </a:schemeClr>
                </a:solidFill>
                <a:latin typeface="Bebas Neue Bold" panose="020B0606020202050201" pitchFamily="34" charset="0"/>
              </a:defRPr>
            </a:lvl1pPr>
          </a:lstStyle>
          <a:p>
            <a:r>
              <a:rPr lang="en-US" altLang="zh-CN" sz="6600" dirty="0">
                <a:solidFill>
                  <a:schemeClr val="tx1">
                    <a:lumMod val="85000"/>
                    <a:lumOff val="15000"/>
                  </a:schemeClr>
                </a:solidFill>
              </a:rPr>
              <a:t>03</a:t>
            </a:r>
            <a:endParaRPr lang="zh-CN" altLang="en-US" sz="6600" dirty="0">
              <a:solidFill>
                <a:schemeClr val="tx1">
                  <a:lumMod val="85000"/>
                  <a:lumOff val="15000"/>
                </a:schemeClr>
              </a:solidFill>
            </a:endParaRPr>
          </a:p>
        </p:txBody>
      </p:sp>
      <p:sp>
        <p:nvSpPr>
          <p:cNvPr id="97" name="文本框 96"/>
          <p:cNvSpPr txBox="1"/>
          <p:nvPr/>
        </p:nvSpPr>
        <p:spPr>
          <a:xfrm>
            <a:off x="7563485" y="4759325"/>
            <a:ext cx="4542155" cy="829945"/>
          </a:xfrm>
          <a:prstGeom prst="rect">
            <a:avLst/>
          </a:prstGeom>
          <a:noFill/>
        </p:spPr>
        <p:txBody>
          <a:bodyPr wrap="square" rtlCol="0">
            <a:spAutoFit/>
          </a:bodyPr>
          <a:lstStyle>
            <a:defPPr>
              <a:defRPr lang="zh-CN"/>
            </a:defPPr>
            <a:lvl1pPr>
              <a:defRPr sz="5400" b="1">
                <a:solidFill>
                  <a:schemeClr val="bg1"/>
                </a:solidFill>
              </a:defRPr>
            </a:lvl1pPr>
          </a:lstStyle>
          <a:p>
            <a:r>
              <a:rPr lang="zh-CN" altLang="en-US" sz="4800" dirty="0">
                <a:solidFill>
                  <a:schemeClr val="tx1">
                    <a:lumMod val="85000"/>
                    <a:lumOff val="15000"/>
                  </a:schemeClr>
                </a:solidFill>
                <a:latin typeface="方正姚体" panose="02010601030101010101" pitchFamily="2" charset="-122"/>
                <a:ea typeface="方正姚体" panose="02010601030101010101" pitchFamily="2" charset="-122"/>
              </a:rPr>
              <a:t>其他工具与服务</a:t>
            </a:r>
            <a:endParaRPr lang="zh-CN" altLang="en-US" sz="48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up)">
                                      <p:cBhvr>
                                        <p:cTn id="7" dur="500"/>
                                        <p:tgtEl>
                                          <p:spTgt spid="8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anim calcmode="lin" valueType="num">
                                      <p:cBhvr>
                                        <p:cTn id="12" dur="500" fill="hold"/>
                                        <p:tgtEl>
                                          <p:spTgt spid="74"/>
                                        </p:tgtEl>
                                        <p:attrNameLst>
                                          <p:attrName>ppt_x</p:attrName>
                                        </p:attrNameLst>
                                      </p:cBhvr>
                                      <p:tavLst>
                                        <p:tav tm="0">
                                          <p:val>
                                            <p:strVal val="#ppt_x"/>
                                          </p:val>
                                        </p:tav>
                                        <p:tav tm="100000">
                                          <p:val>
                                            <p:strVal val="#ppt_x"/>
                                          </p:val>
                                        </p:tav>
                                      </p:tavLst>
                                    </p:anim>
                                    <p:anim calcmode="lin" valueType="num">
                                      <p:cBhvr>
                                        <p:cTn id="13" dur="500" fill="hold"/>
                                        <p:tgtEl>
                                          <p:spTgt spid="7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anim calcmode="lin" valueType="num">
                                      <p:cBhvr>
                                        <p:cTn id="18" dur="500" fill="hold"/>
                                        <p:tgtEl>
                                          <p:spTgt spid="80"/>
                                        </p:tgtEl>
                                        <p:attrNameLst>
                                          <p:attrName>ppt_x</p:attrName>
                                        </p:attrNameLst>
                                      </p:cBhvr>
                                      <p:tavLst>
                                        <p:tav tm="0">
                                          <p:val>
                                            <p:strVal val="#ppt_x"/>
                                          </p:val>
                                        </p:tav>
                                        <p:tav tm="100000">
                                          <p:val>
                                            <p:strVal val="#ppt_x"/>
                                          </p:val>
                                        </p:tav>
                                      </p:tavLst>
                                    </p:anim>
                                    <p:anim calcmode="lin" valueType="num">
                                      <p:cBhvr>
                                        <p:cTn id="19" dur="500" fill="hold"/>
                                        <p:tgtEl>
                                          <p:spTgt spid="80"/>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500"/>
                                        <p:tgtEl>
                                          <p:spTgt spid="75"/>
                                        </p:tgtEl>
                                      </p:cBhvr>
                                    </p:animEffect>
                                    <p:anim calcmode="lin" valueType="num">
                                      <p:cBhvr>
                                        <p:cTn id="24" dur="500" fill="hold"/>
                                        <p:tgtEl>
                                          <p:spTgt spid="75"/>
                                        </p:tgtEl>
                                        <p:attrNameLst>
                                          <p:attrName>ppt_x</p:attrName>
                                        </p:attrNameLst>
                                      </p:cBhvr>
                                      <p:tavLst>
                                        <p:tav tm="0">
                                          <p:val>
                                            <p:strVal val="#ppt_x"/>
                                          </p:val>
                                        </p:tav>
                                        <p:tav tm="100000">
                                          <p:val>
                                            <p:strVal val="#ppt_x"/>
                                          </p:val>
                                        </p:tav>
                                      </p:tavLst>
                                    </p:anim>
                                    <p:anim calcmode="lin" valueType="num">
                                      <p:cBhvr>
                                        <p:cTn id="25" dur="500" fill="hold"/>
                                        <p:tgtEl>
                                          <p:spTgt spid="75"/>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fade">
                                      <p:cBhvr>
                                        <p:cTn id="29" dur="500"/>
                                        <p:tgtEl>
                                          <p:spTgt spid="96"/>
                                        </p:tgtEl>
                                      </p:cBhvr>
                                    </p:animEffect>
                                    <p:anim calcmode="lin" valueType="num">
                                      <p:cBhvr>
                                        <p:cTn id="30" dur="500" fill="hold"/>
                                        <p:tgtEl>
                                          <p:spTgt spid="96"/>
                                        </p:tgtEl>
                                        <p:attrNameLst>
                                          <p:attrName>ppt_x</p:attrName>
                                        </p:attrNameLst>
                                      </p:cBhvr>
                                      <p:tavLst>
                                        <p:tav tm="0">
                                          <p:val>
                                            <p:strVal val="#ppt_x"/>
                                          </p:val>
                                        </p:tav>
                                        <p:tav tm="100000">
                                          <p:val>
                                            <p:strVal val="#ppt_x"/>
                                          </p:val>
                                        </p:tav>
                                      </p:tavLst>
                                    </p:anim>
                                    <p:anim calcmode="lin" valueType="num">
                                      <p:cBhvr>
                                        <p:cTn id="31" dur="500" fill="hold"/>
                                        <p:tgtEl>
                                          <p:spTgt spid="96"/>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anim calcmode="lin" valueType="num">
                                      <p:cBhvr>
                                        <p:cTn id="36" dur="500" fill="hold"/>
                                        <p:tgtEl>
                                          <p:spTgt spid="76"/>
                                        </p:tgtEl>
                                        <p:attrNameLst>
                                          <p:attrName>ppt_x</p:attrName>
                                        </p:attrNameLst>
                                      </p:cBhvr>
                                      <p:tavLst>
                                        <p:tav tm="0">
                                          <p:val>
                                            <p:strVal val="#ppt_x"/>
                                          </p:val>
                                        </p:tav>
                                        <p:tav tm="100000">
                                          <p:val>
                                            <p:strVal val="#ppt_x"/>
                                          </p:val>
                                        </p:tav>
                                      </p:tavLst>
                                    </p:anim>
                                    <p:anim calcmode="lin" valueType="num">
                                      <p:cBhvr>
                                        <p:cTn id="37" dur="500" fill="hold"/>
                                        <p:tgtEl>
                                          <p:spTgt spid="76"/>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anim calcmode="lin" valueType="num">
                                      <p:cBhvr>
                                        <p:cTn id="42" dur="500" fill="hold"/>
                                        <p:tgtEl>
                                          <p:spTgt spid="97"/>
                                        </p:tgtEl>
                                        <p:attrNameLst>
                                          <p:attrName>ppt_x</p:attrName>
                                        </p:attrNameLst>
                                      </p:cBhvr>
                                      <p:tavLst>
                                        <p:tav tm="0">
                                          <p:val>
                                            <p:strVal val="#ppt_x"/>
                                          </p:val>
                                        </p:tav>
                                        <p:tav tm="100000">
                                          <p:val>
                                            <p:strVal val="#ppt_x"/>
                                          </p:val>
                                        </p:tav>
                                      </p:tavLst>
                                    </p:anim>
                                    <p:anim calcmode="lin" valueType="num">
                                      <p:cBhvr>
                                        <p:cTn id="43" dur="5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80" grpId="0"/>
      <p:bldP spid="75" grpId="0"/>
      <p:bldP spid="96" grpId="0"/>
      <p:bldP spid="76" grpId="0"/>
      <p:bldP spid="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07157" y="4351428"/>
            <a:ext cx="1317380" cy="354330"/>
          </a:xfrm>
          <a:prstGeom prst="rect">
            <a:avLst/>
          </a:prstGeom>
          <a:noFill/>
        </p:spPr>
        <p:txBody>
          <a:bodyPr wrap="square" rtlCol="0">
            <a:spAutoFit/>
          </a:bodyPr>
          <a:lstStyle/>
          <a:p>
            <a:pPr algn="ctr"/>
            <a:r>
              <a:rPr lang="zh-CN" altLang="en-US" sz="1705" b="1" dirty="0">
                <a:solidFill>
                  <a:schemeClr val="tx1">
                    <a:lumMod val="50000"/>
                    <a:lumOff val="50000"/>
                  </a:schemeClr>
                </a:solidFill>
                <a:latin typeface="微软雅黑" panose="020B0503020204020204" pitchFamily="34" charset="-122"/>
                <a:ea typeface="微软雅黑" panose="020B0503020204020204" pitchFamily="34" charset="-122"/>
                <a:cs typeface="Helvetica" panose="020B0604020202020204" pitchFamily="34" charset="0"/>
              </a:rPr>
              <a:t>企事业单位</a:t>
            </a:r>
            <a:endParaRPr lang="zh-CN" altLang="en-US" sz="1705" b="1" dirty="0">
              <a:solidFill>
                <a:schemeClr val="tx1">
                  <a:lumMod val="50000"/>
                  <a:lumOff val="50000"/>
                </a:schemeClr>
              </a:solidFill>
              <a:latin typeface="微软雅黑" panose="020B0503020204020204" pitchFamily="34" charset="-122"/>
              <a:ea typeface="微软雅黑" panose="020B0503020204020204" pitchFamily="34" charset="-122"/>
              <a:cs typeface="Helvetica" panose="020B0604020202020204" pitchFamily="34" charset="0"/>
            </a:endParaRPr>
          </a:p>
        </p:txBody>
      </p:sp>
      <p:sp>
        <p:nvSpPr>
          <p:cNvPr id="3" name="文本框 2"/>
          <p:cNvSpPr txBox="1"/>
          <p:nvPr/>
        </p:nvSpPr>
        <p:spPr>
          <a:xfrm>
            <a:off x="3919946" y="4352029"/>
            <a:ext cx="1510200" cy="354330"/>
          </a:xfrm>
          <a:prstGeom prst="rect">
            <a:avLst/>
          </a:prstGeom>
          <a:noFill/>
        </p:spPr>
        <p:txBody>
          <a:bodyPr wrap="square" rtlCol="0">
            <a:spAutoFit/>
          </a:bodyPr>
          <a:lstStyle/>
          <a:p>
            <a:pPr algn="ctr"/>
            <a:r>
              <a:rPr lang="zh-CN" altLang="en-US" sz="1705" b="1" dirty="0">
                <a:solidFill>
                  <a:schemeClr val="tx1">
                    <a:lumMod val="50000"/>
                    <a:lumOff val="50000"/>
                  </a:schemeClr>
                </a:solidFill>
                <a:latin typeface="微软雅黑" panose="020B0503020204020204" pitchFamily="34" charset="-122"/>
                <a:ea typeface="微软雅黑" panose="020B0503020204020204" pitchFamily="34" charset="-122"/>
                <a:cs typeface="Helvetica" panose="020B0604020202020204" pitchFamily="34" charset="0"/>
              </a:rPr>
              <a:t>出版发行机构</a:t>
            </a:r>
            <a:endParaRPr lang="zh-CN" altLang="en-US" sz="1705" b="1" dirty="0">
              <a:solidFill>
                <a:schemeClr val="tx1">
                  <a:lumMod val="50000"/>
                  <a:lumOff val="50000"/>
                </a:schemeClr>
              </a:solidFill>
              <a:latin typeface="微软雅黑" panose="020B0503020204020204" pitchFamily="34" charset="-122"/>
              <a:ea typeface="微软雅黑" panose="020B0503020204020204" pitchFamily="34" charset="-122"/>
              <a:cs typeface="Helvetica" panose="020B0604020202020204" pitchFamily="34" charset="0"/>
            </a:endParaRPr>
          </a:p>
        </p:txBody>
      </p:sp>
      <p:sp>
        <p:nvSpPr>
          <p:cNvPr id="4" name="文本框 3"/>
          <p:cNvSpPr txBox="1"/>
          <p:nvPr/>
        </p:nvSpPr>
        <p:spPr>
          <a:xfrm>
            <a:off x="6939121" y="4317642"/>
            <a:ext cx="1753081" cy="354330"/>
          </a:xfrm>
          <a:prstGeom prst="rect">
            <a:avLst/>
          </a:prstGeom>
          <a:noFill/>
        </p:spPr>
        <p:txBody>
          <a:bodyPr wrap="square" rtlCol="0">
            <a:spAutoFit/>
          </a:bodyPr>
          <a:lstStyle/>
          <a:p>
            <a:pPr algn="ctr"/>
            <a:r>
              <a:rPr lang="zh-CN" altLang="en-US" sz="1705" b="1" dirty="0">
                <a:solidFill>
                  <a:schemeClr val="tx1">
                    <a:lumMod val="50000"/>
                    <a:lumOff val="50000"/>
                  </a:schemeClr>
                </a:solidFill>
                <a:latin typeface="微软雅黑" panose="020B0503020204020204" pitchFamily="34" charset="-122"/>
                <a:ea typeface="微软雅黑" panose="020B0503020204020204" pitchFamily="34" charset="-122"/>
                <a:cs typeface="Helvetica" panose="020B0604020202020204" pitchFamily="34" charset="0"/>
              </a:rPr>
              <a:t>高等教育院校</a:t>
            </a:r>
            <a:endParaRPr lang="zh-CN" altLang="en-US" sz="1705" b="1" dirty="0">
              <a:solidFill>
                <a:schemeClr val="tx1">
                  <a:lumMod val="50000"/>
                  <a:lumOff val="50000"/>
                </a:schemeClr>
              </a:solidFill>
              <a:latin typeface="微软雅黑" panose="020B0503020204020204" pitchFamily="34" charset="-122"/>
              <a:ea typeface="微软雅黑" panose="020B0503020204020204" pitchFamily="34" charset="-122"/>
              <a:cs typeface="Helvetica" panose="020B0604020202020204" pitchFamily="34" charset="0"/>
            </a:endParaRPr>
          </a:p>
        </p:txBody>
      </p:sp>
      <p:cxnSp>
        <p:nvCxnSpPr>
          <p:cNvPr id="5" name="直接连接符 4"/>
          <p:cNvCxnSpPr/>
          <p:nvPr/>
        </p:nvCxnSpPr>
        <p:spPr>
          <a:xfrm>
            <a:off x="982682" y="4899980"/>
            <a:ext cx="11385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021738" y="4889808"/>
            <a:ext cx="1138591" cy="0"/>
          </a:xfrm>
          <a:prstGeom prst="line">
            <a:avLst/>
          </a:prstGeom>
          <a:ln>
            <a:solidFill>
              <a:srgbClr val="BA2B0B"/>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46425" y="4867760"/>
            <a:ext cx="11385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42"/>
          <p:cNvSpPr>
            <a:spLocks noChangeArrowheads="1"/>
          </p:cNvSpPr>
          <p:nvPr/>
        </p:nvSpPr>
        <p:spPr bwMode="auto">
          <a:xfrm>
            <a:off x="455767" y="5182408"/>
            <a:ext cx="2371960" cy="1143635"/>
          </a:xfrm>
          <a:prstGeom prst="rect">
            <a:avLst/>
          </a:prstGeom>
          <a:noFill/>
        </p:spPr>
        <p:txBody>
          <a:bodyPr wrap="square" rtlCol="0">
            <a:spAutoFit/>
          </a:bodyPr>
          <a:lstStyle/>
          <a:p>
            <a:pPr algn="just">
              <a:lnSpc>
                <a:spcPct val="150000"/>
              </a:lnSpc>
            </a:pPr>
            <a:r>
              <a:rPr lang="zh-CN" altLang="en-US" sz="1515" b="1" dirty="0">
                <a:solidFill>
                  <a:schemeClr val="bg1">
                    <a:lumMod val="50000"/>
                  </a:schemeClr>
                </a:solidFill>
                <a:latin typeface="微软雅黑" panose="020B0503020204020204" pitchFamily="34" charset="-122"/>
                <a:ea typeface="微软雅黑" panose="020B0503020204020204" pitchFamily="34" charset="-122"/>
                <a:cs typeface="Helvetica" panose="020B0604020202020204" pitchFamily="34" charset="0"/>
              </a:rPr>
              <a:t>大中型国有企业、政府机构、科研院所、人事评定机构、公共图书馆等</a:t>
            </a:r>
            <a:endParaRPr lang="zh-CN" altLang="en-US" sz="1515" b="1" dirty="0">
              <a:solidFill>
                <a:schemeClr val="bg1">
                  <a:lumMod val="50000"/>
                </a:schemeClr>
              </a:solidFill>
              <a:latin typeface="微软雅黑" panose="020B0503020204020204" pitchFamily="34" charset="-122"/>
              <a:ea typeface="微软雅黑" panose="020B0503020204020204" pitchFamily="34" charset="-122"/>
              <a:cs typeface="Helvetica" panose="020B0604020202020204" pitchFamily="34" charset="0"/>
            </a:endParaRPr>
          </a:p>
        </p:txBody>
      </p:sp>
      <p:sp>
        <p:nvSpPr>
          <p:cNvPr id="9" name="Rectangle 42"/>
          <p:cNvSpPr>
            <a:spLocks noChangeArrowheads="1"/>
          </p:cNvSpPr>
          <p:nvPr/>
        </p:nvSpPr>
        <p:spPr bwMode="auto">
          <a:xfrm>
            <a:off x="3612516" y="5173907"/>
            <a:ext cx="2372547" cy="792480"/>
          </a:xfrm>
          <a:prstGeom prst="rect">
            <a:avLst/>
          </a:prstGeom>
          <a:noFill/>
        </p:spPr>
        <p:txBody>
          <a:bodyPr wrap="square" rtlCol="0">
            <a:spAutoFit/>
          </a:bodyPr>
          <a:lstStyle/>
          <a:p>
            <a:pPr algn="just">
              <a:lnSpc>
                <a:spcPct val="150000"/>
              </a:lnSpc>
            </a:pPr>
            <a:r>
              <a:rPr lang="zh-CN" altLang="en-US" sz="1515" b="1" dirty="0">
                <a:solidFill>
                  <a:schemeClr val="bg1">
                    <a:lumMod val="50000"/>
                  </a:schemeClr>
                </a:solidFill>
                <a:latin typeface="微软雅黑" panose="020B0503020204020204" pitchFamily="34" charset="-122"/>
                <a:ea typeface="微软雅黑" panose="020B0503020204020204" pitchFamily="34" charset="-122"/>
                <a:cs typeface="Helvetica" panose="020B0604020202020204" pitchFamily="34" charset="0"/>
              </a:rPr>
              <a:t>期刊编辑部、出版社、其他出版机构等</a:t>
            </a:r>
            <a:endParaRPr lang="zh-CN" altLang="en-US" sz="1515" b="1" dirty="0">
              <a:solidFill>
                <a:schemeClr val="bg1">
                  <a:lumMod val="50000"/>
                </a:schemeClr>
              </a:solidFill>
              <a:latin typeface="微软雅黑" panose="020B0503020204020204" pitchFamily="34" charset="-122"/>
              <a:ea typeface="微软雅黑" panose="020B0503020204020204" pitchFamily="34" charset="-122"/>
              <a:cs typeface="Helvetica" panose="020B0604020202020204" pitchFamily="34" charset="0"/>
            </a:endParaRPr>
          </a:p>
        </p:txBody>
      </p:sp>
      <p:sp>
        <p:nvSpPr>
          <p:cNvPr id="10" name="Rectangle 42"/>
          <p:cNvSpPr>
            <a:spLocks noChangeArrowheads="1"/>
          </p:cNvSpPr>
          <p:nvPr/>
        </p:nvSpPr>
        <p:spPr bwMode="auto">
          <a:xfrm>
            <a:off x="6824133" y="5129634"/>
            <a:ext cx="2210387" cy="792480"/>
          </a:xfrm>
          <a:prstGeom prst="rect">
            <a:avLst/>
          </a:prstGeom>
          <a:noFill/>
        </p:spPr>
        <p:txBody>
          <a:bodyPr wrap="square" rtlCol="0">
            <a:spAutoFit/>
          </a:bodyPr>
          <a:lstStyle/>
          <a:p>
            <a:pPr algn="just">
              <a:lnSpc>
                <a:spcPct val="150000"/>
              </a:lnSpc>
            </a:pPr>
            <a:r>
              <a:rPr lang="zh-CN" altLang="en-US" sz="1515" b="1" dirty="0">
                <a:solidFill>
                  <a:schemeClr val="bg1">
                    <a:lumMod val="50000"/>
                  </a:schemeClr>
                </a:solidFill>
                <a:latin typeface="微软雅黑" panose="020B0503020204020204" pitchFamily="34" charset="-122"/>
                <a:ea typeface="微软雅黑" panose="020B0503020204020204" pitchFamily="34" charset="-122"/>
                <a:cs typeface="Helvetica" panose="020B0604020202020204" pitchFamily="34" charset="0"/>
              </a:rPr>
              <a:t>高校图书馆、科技处、学位办、教务处等</a:t>
            </a:r>
            <a:endParaRPr lang="zh-CN" altLang="en-US" sz="1515" b="1" dirty="0">
              <a:solidFill>
                <a:schemeClr val="bg1">
                  <a:lumMod val="50000"/>
                </a:schemeClr>
              </a:solidFill>
              <a:latin typeface="微软雅黑" panose="020B0503020204020204" pitchFamily="34" charset="-122"/>
              <a:ea typeface="微软雅黑" panose="020B0503020204020204" pitchFamily="34" charset="-122"/>
              <a:cs typeface="Helvetica" panose="020B0604020202020204" pitchFamily="34" charset="0"/>
            </a:endParaRPr>
          </a:p>
        </p:txBody>
      </p:sp>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l="5709" t="1349" r="7981" b="25980"/>
          <a:stretch>
            <a:fillRect/>
          </a:stretch>
        </p:blipFill>
        <p:spPr>
          <a:xfrm>
            <a:off x="8701" y="2237965"/>
            <a:ext cx="3003682" cy="1676346"/>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53870"/>
          <a:stretch>
            <a:fillRect/>
          </a:stretch>
        </p:blipFill>
        <p:spPr>
          <a:xfrm>
            <a:off x="2955384" y="2237965"/>
            <a:ext cx="3186959" cy="1722088"/>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274" y="2237965"/>
            <a:ext cx="3055400" cy="1722088"/>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t="4473" b="3456"/>
          <a:stretch>
            <a:fillRect/>
          </a:stretch>
        </p:blipFill>
        <p:spPr>
          <a:xfrm>
            <a:off x="9220309" y="2237811"/>
            <a:ext cx="2952734" cy="1726688"/>
          </a:xfrm>
          <a:prstGeom prst="rect">
            <a:avLst/>
          </a:prstGeom>
        </p:spPr>
      </p:pic>
      <p:sp>
        <p:nvSpPr>
          <p:cNvPr id="15" name="文本框 14"/>
          <p:cNvSpPr txBox="1"/>
          <p:nvPr/>
        </p:nvSpPr>
        <p:spPr>
          <a:xfrm>
            <a:off x="9874914" y="4317642"/>
            <a:ext cx="1753081" cy="354330"/>
          </a:xfrm>
          <a:prstGeom prst="rect">
            <a:avLst/>
          </a:prstGeom>
          <a:noFill/>
        </p:spPr>
        <p:txBody>
          <a:bodyPr wrap="square" rtlCol="0">
            <a:spAutoFit/>
          </a:bodyPr>
          <a:lstStyle/>
          <a:p>
            <a:pPr algn="ctr"/>
            <a:r>
              <a:rPr lang="zh-CN" altLang="en-US" sz="1705" b="1" dirty="0">
                <a:solidFill>
                  <a:schemeClr val="tx1">
                    <a:lumMod val="50000"/>
                    <a:lumOff val="50000"/>
                  </a:schemeClr>
                </a:solidFill>
                <a:latin typeface="微软雅黑" panose="020B0503020204020204" pitchFamily="34" charset="-122"/>
                <a:ea typeface="微软雅黑" panose="020B0503020204020204" pitchFamily="34" charset="-122"/>
                <a:cs typeface="Helvetica" panose="020B0604020202020204" pitchFamily="34" charset="0"/>
              </a:rPr>
              <a:t>专业机构</a:t>
            </a:r>
            <a:endParaRPr lang="zh-CN" altLang="en-US" sz="1705" b="1" dirty="0">
              <a:solidFill>
                <a:schemeClr val="tx1">
                  <a:lumMod val="50000"/>
                  <a:lumOff val="50000"/>
                </a:schemeClr>
              </a:solidFill>
              <a:latin typeface="微软雅黑" panose="020B0503020204020204" pitchFamily="34" charset="-122"/>
              <a:ea typeface="微软雅黑" panose="020B0503020204020204" pitchFamily="34" charset="-122"/>
              <a:cs typeface="Helvetica" panose="020B0604020202020204" pitchFamily="34" charset="0"/>
            </a:endParaRPr>
          </a:p>
        </p:txBody>
      </p:sp>
      <p:cxnSp>
        <p:nvCxnSpPr>
          <p:cNvPr id="16" name="直接连接符 15"/>
          <p:cNvCxnSpPr/>
          <p:nvPr/>
        </p:nvCxnSpPr>
        <p:spPr>
          <a:xfrm>
            <a:off x="10182218" y="4867760"/>
            <a:ext cx="113859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42"/>
          <p:cNvSpPr>
            <a:spLocks noChangeArrowheads="1"/>
          </p:cNvSpPr>
          <p:nvPr/>
        </p:nvSpPr>
        <p:spPr bwMode="auto">
          <a:xfrm>
            <a:off x="9874914" y="5129343"/>
            <a:ext cx="2116502" cy="1143635"/>
          </a:xfrm>
          <a:prstGeom prst="rect">
            <a:avLst/>
          </a:prstGeom>
          <a:noFill/>
        </p:spPr>
        <p:txBody>
          <a:bodyPr wrap="square" rtlCol="0">
            <a:spAutoFit/>
          </a:bodyPr>
          <a:lstStyle/>
          <a:p>
            <a:pPr algn="just">
              <a:lnSpc>
                <a:spcPct val="150000"/>
              </a:lnSpc>
            </a:pPr>
            <a:r>
              <a:rPr lang="zh-CN" altLang="en-US" sz="1515" b="1" dirty="0">
                <a:solidFill>
                  <a:schemeClr val="bg1">
                    <a:lumMod val="50000"/>
                  </a:schemeClr>
                </a:solidFill>
                <a:latin typeface="微软雅黑" panose="020B0503020204020204" pitchFamily="34" charset="-122"/>
                <a:ea typeface="微软雅黑" panose="020B0503020204020204" pitchFamily="34" charset="-122"/>
                <a:cs typeface="Helvetica" panose="020B0604020202020204" pitchFamily="34" charset="0"/>
              </a:rPr>
              <a:t>医院、医药协会、律师事务所、知识产权机构等</a:t>
            </a:r>
            <a:endParaRPr lang="zh-CN" altLang="en-US" sz="1515" b="1" dirty="0">
              <a:solidFill>
                <a:schemeClr val="bg1">
                  <a:lumMod val="50000"/>
                </a:schemeClr>
              </a:solidFill>
              <a:latin typeface="微软雅黑" panose="020B0503020204020204" pitchFamily="34" charset="-122"/>
              <a:ea typeface="微软雅黑" panose="020B0503020204020204" pitchFamily="34" charset="-122"/>
              <a:cs typeface="Helvetica" panose="020B0604020202020204" pitchFamily="34" charset="0"/>
            </a:endParaRPr>
          </a:p>
        </p:txBody>
      </p:sp>
      <p:grpSp>
        <p:nvGrpSpPr>
          <p:cNvPr id="19" name="组合 18"/>
          <p:cNvGrpSpPr/>
          <p:nvPr/>
        </p:nvGrpSpPr>
        <p:grpSpPr>
          <a:xfrm>
            <a:off x="0" y="0"/>
            <a:ext cx="12192000" cy="1207066"/>
            <a:chOff x="0" y="0"/>
            <a:chExt cx="12192000" cy="1207066"/>
          </a:xfrm>
        </p:grpSpPr>
        <p:pic>
          <p:nvPicPr>
            <p:cNvPr id="20" name="图片 19"/>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30861" b="54288"/>
            <a:stretch>
              <a:fillRect/>
            </a:stretch>
          </p:blipFill>
          <p:spPr>
            <a:xfrm>
              <a:off x="0" y="0"/>
              <a:ext cx="12192000" cy="1207066"/>
            </a:xfrm>
            <a:prstGeom prst="rect">
              <a:avLst/>
            </a:prstGeom>
          </p:spPr>
        </p:pic>
        <p:sp>
          <p:nvSpPr>
            <p:cNvPr id="77" name="矩形 76"/>
            <p:cNvSpPr/>
            <p:nvPr/>
          </p:nvSpPr>
          <p:spPr>
            <a:xfrm>
              <a:off x="0" y="0"/>
              <a:ext cx="12192000" cy="120706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79425" y="0"/>
              <a:ext cx="155575" cy="1207066"/>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34829" y="138768"/>
              <a:ext cx="8856980" cy="922020"/>
            </a:xfrm>
            <a:prstGeom prst="rect">
              <a:avLst/>
            </a:prstGeom>
            <a:noFill/>
          </p:spPr>
          <p:txBody>
            <a:bodyPr wrap="none" rtlCol="0">
              <a:spAutoFit/>
            </a:bodyPr>
            <a:lstStyle/>
            <a:p>
              <a:r>
                <a:rPr lang="zh-CN" altLang="en-US" sz="5400" dirty="0">
                  <a:solidFill>
                    <a:schemeClr val="bg1"/>
                  </a:solidFill>
                  <a:latin typeface="方正姚体" panose="02010601030101010101" pitchFamily="2" charset="-122"/>
                  <a:ea typeface="方正姚体" panose="02010601030101010101" pitchFamily="2" charset="-122"/>
                </a:rPr>
                <a:t>万方检测</a:t>
              </a:r>
              <a:r>
                <a:rPr lang="en-US" altLang="zh-CN" sz="5400" dirty="0">
                  <a:solidFill>
                    <a:schemeClr val="bg1"/>
                  </a:solidFill>
                  <a:latin typeface="方正姚体" panose="02010601030101010101" pitchFamily="2" charset="-122"/>
                  <a:ea typeface="方正姚体" panose="02010601030101010101" pitchFamily="2" charset="-122"/>
                </a:rPr>
                <a:t>-</a:t>
              </a:r>
              <a:r>
                <a:rPr lang="zh-CN" altLang="en-US" sz="4000" dirty="0">
                  <a:solidFill>
                    <a:srgbClr val="FF9999"/>
                  </a:solidFill>
                  <a:latin typeface="方正姚体" panose="02010601030101010101" pitchFamily="2" charset="-122"/>
                  <a:ea typeface="方正姚体" panose="02010601030101010101" pitchFamily="2" charset="-122"/>
                </a:rPr>
                <a:t>学术文献相似性检测工具</a:t>
              </a:r>
              <a:endParaRPr lang="zh-CN" altLang="en-US" sz="4000" dirty="0">
                <a:solidFill>
                  <a:srgbClr val="FF9999"/>
                </a:solidFill>
                <a:latin typeface="方正姚体" panose="02010601030101010101" pitchFamily="2" charset="-122"/>
                <a:ea typeface="方正姚体" panose="02010601030101010101" pitchFamily="2" charset="-122"/>
              </a:endParaRPr>
            </a:p>
          </p:txBody>
        </p:sp>
      </p:grpSp>
      <p:sp>
        <p:nvSpPr>
          <p:cNvPr id="23" name="文本框 22"/>
          <p:cNvSpPr txBox="1"/>
          <p:nvPr/>
        </p:nvSpPr>
        <p:spPr>
          <a:xfrm>
            <a:off x="479385" y="1487614"/>
            <a:ext cx="4896434" cy="534035"/>
          </a:xfrm>
          <a:prstGeom prst="rect">
            <a:avLst/>
          </a:prstGeom>
          <a:noFill/>
        </p:spPr>
        <p:txBody>
          <a:bodyPr wrap="square" rtlCol="0">
            <a:spAutoFit/>
          </a:bodyPr>
          <a:lstStyle/>
          <a:p>
            <a:pPr indent="0">
              <a:lnSpc>
                <a:spcPct val="120000"/>
              </a:lnSpc>
              <a:buFont typeface="Wingdings" panose="05000000000000000000" pitchFamily="2" charset="2"/>
              <a:buNone/>
            </a:pPr>
            <a:r>
              <a:rPr lang="zh-CN" altLang="en-US" sz="2400" dirty="0">
                <a:solidFill>
                  <a:schemeClr val="tx1"/>
                </a:solidFill>
              </a:rPr>
              <a:t>检测，无处不在</a:t>
            </a:r>
            <a:endParaRPr lang="zh-CN" altLang="en-U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2000"/>
                                        <p:tgtEl>
                                          <p:spTgt spid="19"/>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
                                        <p:tgtEl>
                                          <p:spTgt spid="2"/>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250"/>
                                        <p:tgtEl>
                                          <p:spTgt spid="5"/>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300"/>
                                        <p:tgtEl>
                                          <p:spTgt spid="3"/>
                                        </p:tgtEl>
                                      </p:cBhvr>
                                    </p:animEffect>
                                  </p:childTnLst>
                                </p:cTn>
                              </p:par>
                            </p:childTnLst>
                          </p:cTn>
                        </p:par>
                        <p:par>
                          <p:cTn id="36" fill="hold">
                            <p:stCondLst>
                              <p:cond delay="5500"/>
                            </p:stCondLst>
                            <p:childTnLst>
                              <p:par>
                                <p:cTn id="37" presetID="22" presetClass="entr" presetSubtype="8"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250"/>
                                        <p:tgtEl>
                                          <p:spTgt spid="6"/>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300"/>
                                        <p:tgtEl>
                                          <p:spTgt spid="9"/>
                                        </p:tgtEl>
                                      </p:cBhvr>
                                    </p:animEffect>
                                  </p:childTnLst>
                                </p:cTn>
                              </p:par>
                            </p:childTnLst>
                          </p:cTn>
                        </p:par>
                        <p:par>
                          <p:cTn id="44" fill="hold">
                            <p:stCondLst>
                              <p:cond delay="6500"/>
                            </p:stCondLst>
                            <p:childTnLst>
                              <p:par>
                                <p:cTn id="45" presetID="2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7000"/>
                            </p:stCondLst>
                            <p:childTnLst>
                              <p:par>
                                <p:cTn id="49" presetID="10" presetClass="entr" presetSubtype="0"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300"/>
                                        <p:tgtEl>
                                          <p:spTgt spid="4"/>
                                        </p:tgtEl>
                                      </p:cBhvr>
                                    </p:animEffect>
                                  </p:childTnLst>
                                </p:cTn>
                              </p:par>
                            </p:childTnLst>
                          </p:cTn>
                        </p:par>
                        <p:par>
                          <p:cTn id="52" fill="hold">
                            <p:stCondLst>
                              <p:cond delay="7500"/>
                            </p:stCondLst>
                            <p:childTnLst>
                              <p:par>
                                <p:cTn id="53" presetID="22" presetClass="entr" presetSubtype="8"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250"/>
                                        <p:tgtEl>
                                          <p:spTgt spid="7"/>
                                        </p:tgtEl>
                                      </p:cBhvr>
                                    </p:animEffect>
                                  </p:childTnLst>
                                </p:cTn>
                              </p:par>
                            </p:childTnLst>
                          </p:cTn>
                        </p:par>
                        <p:par>
                          <p:cTn id="56" fill="hold">
                            <p:stCondLst>
                              <p:cond delay="80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300"/>
                                        <p:tgtEl>
                                          <p:spTgt spid="10"/>
                                        </p:tgtEl>
                                      </p:cBhvr>
                                    </p:animEffect>
                                  </p:childTnLst>
                                </p:cTn>
                              </p:par>
                            </p:childTnLst>
                          </p:cTn>
                        </p:par>
                        <p:par>
                          <p:cTn id="60" fill="hold">
                            <p:stCondLst>
                              <p:cond delay="8500"/>
                            </p:stCondLst>
                            <p:childTnLst>
                              <p:par>
                                <p:cTn id="61" presetID="22" presetClass="entr" presetSubtype="8"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par>
                          <p:cTn id="64" fill="hold">
                            <p:stCondLst>
                              <p:cond delay="9000"/>
                            </p:stCondLst>
                            <p:childTnLst>
                              <p:par>
                                <p:cTn id="65" presetID="10"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300"/>
                                        <p:tgtEl>
                                          <p:spTgt spid="15"/>
                                        </p:tgtEl>
                                      </p:cBhvr>
                                    </p:animEffect>
                                  </p:childTnLst>
                                </p:cTn>
                              </p:par>
                            </p:childTnLst>
                          </p:cTn>
                        </p:par>
                        <p:par>
                          <p:cTn id="68" fill="hold">
                            <p:stCondLst>
                              <p:cond delay="9500"/>
                            </p:stCondLst>
                            <p:childTnLst>
                              <p:par>
                                <p:cTn id="69" presetID="22" presetClass="entr" presetSubtype="8"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250"/>
                                        <p:tgtEl>
                                          <p:spTgt spid="16"/>
                                        </p:tgtEl>
                                      </p:cBhvr>
                                    </p:animEffect>
                                  </p:childTnLst>
                                </p:cTn>
                              </p:par>
                            </p:childTnLst>
                          </p:cTn>
                        </p:par>
                        <p:par>
                          <p:cTn id="72" fill="hold">
                            <p:stCondLst>
                              <p:cond delay="10000"/>
                            </p:stCondLst>
                            <p:childTnLst>
                              <p:par>
                                <p:cTn id="73" presetID="10" presetClass="entr" presetSubtype="0"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10" grpId="0"/>
      <p:bldP spid="15" grpId="0"/>
      <p:bldP spid="17"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矩形 119"/>
          <p:cNvSpPr/>
          <p:nvPr/>
        </p:nvSpPr>
        <p:spPr>
          <a:xfrm>
            <a:off x="4330065" y="995045"/>
            <a:ext cx="3143885" cy="5739130"/>
          </a:xfrm>
          <a:prstGeom prst="rect">
            <a:avLst/>
          </a:prstGeom>
          <a:noFill/>
          <a:ln w="381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1" name="文本框 120"/>
          <p:cNvSpPr txBox="1"/>
          <p:nvPr/>
        </p:nvSpPr>
        <p:spPr>
          <a:xfrm>
            <a:off x="4684395" y="4240530"/>
            <a:ext cx="2085975" cy="1198880"/>
          </a:xfrm>
          <a:prstGeom prst="rect">
            <a:avLst/>
          </a:prstGeom>
          <a:noFill/>
        </p:spPr>
        <p:txBody>
          <a:bodyPr wrap="square" rtlCol="0">
            <a:spAutoFit/>
          </a:bodyPr>
          <a:lstStyle/>
          <a:p>
            <a:pPr marL="285750" indent="-285750" algn="l">
              <a:lnSpc>
                <a:spcPct val="150000"/>
              </a:lnSpc>
              <a:buFont typeface="Wingdings" panose="05000000000000000000" charset="0"/>
              <a:buChar char=""/>
            </a:pPr>
            <a:r>
              <a:rPr lang="en-US" altLang="zh-CN" sz="1600" dirty="0">
                <a:solidFill>
                  <a:schemeClr val="tx1">
                    <a:lumMod val="85000"/>
                    <a:lumOff val="15000"/>
                  </a:schemeClr>
                </a:solidFill>
              </a:rPr>
              <a:t>新论文撰写</a:t>
            </a:r>
            <a:endParaRPr lang="en-US" altLang="zh-CN" sz="1600" dirty="0">
              <a:solidFill>
                <a:schemeClr val="tx1">
                  <a:lumMod val="85000"/>
                  <a:lumOff val="15000"/>
                </a:schemeClr>
              </a:solidFill>
            </a:endParaRPr>
          </a:p>
          <a:p>
            <a:pPr marL="285750" indent="-285750" algn="l">
              <a:lnSpc>
                <a:spcPct val="150000"/>
              </a:lnSpc>
              <a:buFont typeface="Wingdings" panose="05000000000000000000" charset="0"/>
              <a:buChar char=""/>
            </a:pPr>
            <a:r>
              <a:rPr lang="en-US" altLang="zh-CN" sz="1600" dirty="0">
                <a:solidFill>
                  <a:schemeClr val="tx1">
                    <a:lumMod val="85000"/>
                    <a:lumOff val="15000"/>
                  </a:schemeClr>
                </a:solidFill>
              </a:rPr>
              <a:t>项目报告自查</a:t>
            </a:r>
            <a:endParaRPr lang="en-US" altLang="zh-CN" sz="1600" dirty="0">
              <a:solidFill>
                <a:schemeClr val="tx1">
                  <a:lumMod val="85000"/>
                  <a:lumOff val="15000"/>
                </a:schemeClr>
              </a:solidFill>
            </a:endParaRPr>
          </a:p>
          <a:p>
            <a:pPr marL="285750" indent="-285750" algn="l">
              <a:lnSpc>
                <a:spcPct val="150000"/>
              </a:lnSpc>
              <a:buFont typeface="Wingdings" panose="05000000000000000000" charset="0"/>
              <a:buChar char=""/>
            </a:pPr>
            <a:r>
              <a:rPr lang="en-US" altLang="zh-CN" sz="1600" dirty="0">
                <a:solidFill>
                  <a:schemeClr val="tx1">
                    <a:lumMod val="85000"/>
                    <a:lumOff val="15000"/>
                  </a:schemeClr>
                </a:solidFill>
              </a:rPr>
              <a:t>作业检查</a:t>
            </a:r>
            <a:endParaRPr lang="en-US" altLang="zh-CN" sz="1600" dirty="0">
              <a:solidFill>
                <a:schemeClr val="tx1">
                  <a:lumMod val="85000"/>
                  <a:lumOff val="15000"/>
                </a:schemeClr>
              </a:solidFill>
            </a:endParaRPr>
          </a:p>
        </p:txBody>
      </p:sp>
      <p:sp>
        <p:nvSpPr>
          <p:cNvPr id="122" name="文本框 121"/>
          <p:cNvSpPr txBox="1"/>
          <p:nvPr/>
        </p:nvSpPr>
        <p:spPr>
          <a:xfrm>
            <a:off x="4590940" y="3366803"/>
            <a:ext cx="2621280" cy="583565"/>
          </a:xfrm>
          <a:prstGeom prst="rect">
            <a:avLst/>
          </a:prstGeom>
          <a:noFill/>
        </p:spPr>
        <p:txBody>
          <a:bodyPr wrap="none" rtlCol="0">
            <a:spAutoFit/>
          </a:bodyPr>
          <a:lstStyle/>
          <a:p>
            <a:pPr algn="ctr"/>
            <a:r>
              <a:rPr lang="zh-CN" sz="3200" dirty="0">
                <a:solidFill>
                  <a:schemeClr val="tx1">
                    <a:lumMod val="85000"/>
                    <a:lumOff val="15000"/>
                  </a:schemeClr>
                </a:solidFill>
                <a:latin typeface="方正姚体" panose="02010601030101010101" pitchFamily="2" charset="-122"/>
                <a:ea typeface="方正姚体" panose="02010601030101010101" pitchFamily="2" charset="-122"/>
              </a:rPr>
              <a:t>学术过程助手</a:t>
            </a:r>
            <a:endParaRPr lang="zh-CN" sz="3200" dirty="0">
              <a:solidFill>
                <a:schemeClr val="tx1">
                  <a:lumMod val="85000"/>
                  <a:lumOff val="15000"/>
                </a:schemeClr>
              </a:solidFill>
              <a:latin typeface="方正姚体" panose="02010601030101010101" pitchFamily="2" charset="-122"/>
              <a:ea typeface="方正姚体" panose="02010601030101010101" pitchFamily="2" charset="-122"/>
            </a:endParaRPr>
          </a:p>
        </p:txBody>
      </p:sp>
      <p:cxnSp>
        <p:nvCxnSpPr>
          <p:cNvPr id="123" name="直接连接符 122"/>
          <p:cNvCxnSpPr/>
          <p:nvPr/>
        </p:nvCxnSpPr>
        <p:spPr>
          <a:xfrm>
            <a:off x="4684204" y="4060496"/>
            <a:ext cx="2436018" cy="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32" name="Freeform 22"/>
          <p:cNvSpPr>
            <a:spLocks noEditPoints="1"/>
          </p:cNvSpPr>
          <p:nvPr/>
        </p:nvSpPr>
        <p:spPr bwMode="auto">
          <a:xfrm>
            <a:off x="5137150" y="1339850"/>
            <a:ext cx="1635125" cy="1627188"/>
          </a:xfrm>
          <a:custGeom>
            <a:avLst/>
            <a:gdLst>
              <a:gd name="T0" fmla="*/ 2781 w 2846"/>
              <a:gd name="T1" fmla="*/ 1016 h 2840"/>
              <a:gd name="T2" fmla="*/ 2840 w 2846"/>
              <a:gd name="T3" fmla="*/ 1420 h 2840"/>
              <a:gd name="T4" fmla="*/ 2728 w 2846"/>
              <a:gd name="T5" fmla="*/ 1973 h 2840"/>
              <a:gd name="T6" fmla="*/ 2424 w 2846"/>
              <a:gd name="T7" fmla="*/ 2424 h 2840"/>
              <a:gd name="T8" fmla="*/ 1973 w 2846"/>
              <a:gd name="T9" fmla="*/ 2728 h 2840"/>
              <a:gd name="T10" fmla="*/ 1420 w 2846"/>
              <a:gd name="T11" fmla="*/ 2840 h 2840"/>
              <a:gd name="T12" fmla="*/ 867 w 2846"/>
              <a:gd name="T13" fmla="*/ 2728 h 2840"/>
              <a:gd name="T14" fmla="*/ 416 w 2846"/>
              <a:gd name="T15" fmla="*/ 2424 h 2840"/>
              <a:gd name="T16" fmla="*/ 112 w 2846"/>
              <a:gd name="T17" fmla="*/ 1973 h 2840"/>
              <a:gd name="T18" fmla="*/ 0 w 2846"/>
              <a:gd name="T19" fmla="*/ 1420 h 2840"/>
              <a:gd name="T20" fmla="*/ 112 w 2846"/>
              <a:gd name="T21" fmla="*/ 867 h 2840"/>
              <a:gd name="T22" fmla="*/ 416 w 2846"/>
              <a:gd name="T23" fmla="*/ 416 h 2840"/>
              <a:gd name="T24" fmla="*/ 867 w 2846"/>
              <a:gd name="T25" fmla="*/ 112 h 2840"/>
              <a:gd name="T26" fmla="*/ 1420 w 2846"/>
              <a:gd name="T27" fmla="*/ 0 h 2840"/>
              <a:gd name="T28" fmla="*/ 2393 w 2846"/>
              <a:gd name="T29" fmla="*/ 386 h 2840"/>
              <a:gd name="T30" fmla="*/ 2328 w 2846"/>
              <a:gd name="T31" fmla="*/ 455 h 2840"/>
              <a:gd name="T32" fmla="*/ 1420 w 2846"/>
              <a:gd name="T33" fmla="*/ 95 h 2840"/>
              <a:gd name="T34" fmla="*/ 95 w 2846"/>
              <a:gd name="T35" fmla="*/ 1420 h 2840"/>
              <a:gd name="T36" fmla="*/ 1420 w 2846"/>
              <a:gd name="T37" fmla="*/ 2745 h 2840"/>
              <a:gd name="T38" fmla="*/ 2745 w 2846"/>
              <a:gd name="T39" fmla="*/ 1420 h 2840"/>
              <a:gd name="T40" fmla="*/ 2691 w 2846"/>
              <a:gd name="T41" fmla="*/ 1043 h 2840"/>
              <a:gd name="T42" fmla="*/ 2781 w 2846"/>
              <a:gd name="T43" fmla="*/ 1016 h 2840"/>
              <a:gd name="T44" fmla="*/ 544 w 2846"/>
              <a:gd name="T45" fmla="*/ 1292 h 2840"/>
              <a:gd name="T46" fmla="*/ 478 w 2846"/>
              <a:gd name="T47" fmla="*/ 1358 h 2840"/>
              <a:gd name="T48" fmla="*/ 1271 w 2846"/>
              <a:gd name="T49" fmla="*/ 2146 h 2840"/>
              <a:gd name="T50" fmla="*/ 2846 w 2846"/>
              <a:gd name="T51" fmla="*/ 456 h 2840"/>
              <a:gd name="T52" fmla="*/ 2774 w 2846"/>
              <a:gd name="T53" fmla="*/ 389 h 2840"/>
              <a:gd name="T54" fmla="*/ 1267 w 2846"/>
              <a:gd name="T55" fmla="*/ 2006 h 2840"/>
              <a:gd name="T56" fmla="*/ 544 w 2846"/>
              <a:gd name="T57" fmla="*/ 1292 h 2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46" h="2840">
                <a:moveTo>
                  <a:pt x="2781" y="1016"/>
                </a:moveTo>
                <a:cubicBezTo>
                  <a:pt x="2820" y="1146"/>
                  <a:pt x="2840" y="1282"/>
                  <a:pt x="2840" y="1420"/>
                </a:cubicBezTo>
                <a:cubicBezTo>
                  <a:pt x="2840" y="1612"/>
                  <a:pt x="2802" y="1797"/>
                  <a:pt x="2728" y="1973"/>
                </a:cubicBezTo>
                <a:cubicBezTo>
                  <a:pt x="2657" y="2142"/>
                  <a:pt x="2554" y="2293"/>
                  <a:pt x="2424" y="2424"/>
                </a:cubicBezTo>
                <a:cubicBezTo>
                  <a:pt x="2293" y="2554"/>
                  <a:pt x="2142" y="2657"/>
                  <a:pt x="1973" y="2728"/>
                </a:cubicBezTo>
                <a:cubicBezTo>
                  <a:pt x="1797" y="2802"/>
                  <a:pt x="1612" y="2840"/>
                  <a:pt x="1420" y="2840"/>
                </a:cubicBezTo>
                <a:cubicBezTo>
                  <a:pt x="1228" y="2840"/>
                  <a:pt x="1042" y="2802"/>
                  <a:pt x="867" y="2728"/>
                </a:cubicBezTo>
                <a:cubicBezTo>
                  <a:pt x="698" y="2657"/>
                  <a:pt x="546" y="2554"/>
                  <a:pt x="416" y="2424"/>
                </a:cubicBezTo>
                <a:cubicBezTo>
                  <a:pt x="285" y="2293"/>
                  <a:pt x="183" y="2142"/>
                  <a:pt x="112" y="1973"/>
                </a:cubicBezTo>
                <a:cubicBezTo>
                  <a:pt x="38" y="1797"/>
                  <a:pt x="0" y="1612"/>
                  <a:pt x="0" y="1420"/>
                </a:cubicBezTo>
                <a:cubicBezTo>
                  <a:pt x="0" y="1228"/>
                  <a:pt x="38" y="1042"/>
                  <a:pt x="112" y="867"/>
                </a:cubicBezTo>
                <a:cubicBezTo>
                  <a:pt x="183" y="698"/>
                  <a:pt x="285" y="546"/>
                  <a:pt x="416" y="416"/>
                </a:cubicBezTo>
                <a:cubicBezTo>
                  <a:pt x="546" y="285"/>
                  <a:pt x="698" y="183"/>
                  <a:pt x="867" y="112"/>
                </a:cubicBezTo>
                <a:cubicBezTo>
                  <a:pt x="1042" y="38"/>
                  <a:pt x="1228" y="0"/>
                  <a:pt x="1420" y="0"/>
                </a:cubicBezTo>
                <a:cubicBezTo>
                  <a:pt x="1783" y="0"/>
                  <a:pt x="2129" y="137"/>
                  <a:pt x="2393" y="386"/>
                </a:cubicBezTo>
                <a:cubicBezTo>
                  <a:pt x="2328" y="455"/>
                  <a:pt x="2328" y="455"/>
                  <a:pt x="2328" y="455"/>
                </a:cubicBezTo>
                <a:cubicBezTo>
                  <a:pt x="2082" y="223"/>
                  <a:pt x="1759" y="95"/>
                  <a:pt x="1420" y="95"/>
                </a:cubicBezTo>
                <a:cubicBezTo>
                  <a:pt x="689" y="95"/>
                  <a:pt x="95" y="689"/>
                  <a:pt x="95" y="1420"/>
                </a:cubicBezTo>
                <a:cubicBezTo>
                  <a:pt x="95" y="2151"/>
                  <a:pt x="689" y="2745"/>
                  <a:pt x="1420" y="2745"/>
                </a:cubicBezTo>
                <a:cubicBezTo>
                  <a:pt x="2151" y="2745"/>
                  <a:pt x="2745" y="2151"/>
                  <a:pt x="2745" y="1420"/>
                </a:cubicBezTo>
                <a:cubicBezTo>
                  <a:pt x="2745" y="1291"/>
                  <a:pt x="2727" y="1165"/>
                  <a:pt x="2691" y="1043"/>
                </a:cubicBezTo>
                <a:cubicBezTo>
                  <a:pt x="2781" y="1016"/>
                  <a:pt x="2781" y="1016"/>
                  <a:pt x="2781" y="1016"/>
                </a:cubicBezTo>
                <a:close/>
                <a:moveTo>
                  <a:pt x="544" y="1292"/>
                </a:moveTo>
                <a:cubicBezTo>
                  <a:pt x="478" y="1358"/>
                  <a:pt x="478" y="1358"/>
                  <a:pt x="478" y="1358"/>
                </a:cubicBezTo>
                <a:cubicBezTo>
                  <a:pt x="1271" y="2146"/>
                  <a:pt x="1271" y="2146"/>
                  <a:pt x="1271" y="2146"/>
                </a:cubicBezTo>
                <a:cubicBezTo>
                  <a:pt x="2846" y="456"/>
                  <a:pt x="2846" y="456"/>
                  <a:pt x="2846" y="456"/>
                </a:cubicBezTo>
                <a:cubicBezTo>
                  <a:pt x="2774" y="389"/>
                  <a:pt x="2774" y="389"/>
                  <a:pt x="2774" y="389"/>
                </a:cubicBezTo>
                <a:cubicBezTo>
                  <a:pt x="1267" y="2006"/>
                  <a:pt x="1267" y="2006"/>
                  <a:pt x="1267" y="2006"/>
                </a:cubicBezTo>
                <a:cubicBezTo>
                  <a:pt x="544" y="1292"/>
                  <a:pt x="544" y="1292"/>
                  <a:pt x="544" y="1292"/>
                </a:cubicBezTo>
                <a:close/>
              </a:path>
            </a:pathLst>
          </a:custGeom>
          <a:solidFill>
            <a:srgbClr val="D5031E"/>
          </a:solidFill>
          <a:ln>
            <a:noFill/>
          </a:ln>
        </p:spPr>
        <p:txBody>
          <a:bodyPr vert="horz" wrap="square" lIns="91440" tIns="45720" rIns="91440" bIns="45720" numCol="1" anchor="t" anchorCtr="0" compatLnSpc="1"/>
          <a:lstStyle/>
          <a:p>
            <a:endParaRPr lang="zh-CN" altLang="en-US"/>
          </a:p>
        </p:txBody>
      </p:sp>
      <p:sp>
        <p:nvSpPr>
          <p:cNvPr id="142" name="矩形 141"/>
          <p:cNvSpPr/>
          <p:nvPr/>
        </p:nvSpPr>
        <p:spPr>
          <a:xfrm>
            <a:off x="616585" y="995045"/>
            <a:ext cx="3143885" cy="5739130"/>
          </a:xfrm>
          <a:prstGeom prst="rect">
            <a:avLst/>
          </a:prstGeom>
          <a:noFill/>
          <a:ln w="38100">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3" name="文本框 142"/>
          <p:cNvSpPr txBox="1"/>
          <p:nvPr/>
        </p:nvSpPr>
        <p:spPr>
          <a:xfrm>
            <a:off x="878840" y="4240530"/>
            <a:ext cx="2531110" cy="1938020"/>
          </a:xfrm>
          <a:prstGeom prst="rect">
            <a:avLst/>
          </a:prstGeom>
          <a:noFill/>
        </p:spPr>
        <p:txBody>
          <a:bodyPr wrap="square" rtlCol="0">
            <a:spAutoFit/>
          </a:bodyPr>
          <a:lstStyle/>
          <a:p>
            <a:pPr marL="285750" indent="-285750" algn="l">
              <a:lnSpc>
                <a:spcPct val="150000"/>
              </a:lnSpc>
              <a:buFont typeface="Wingdings" panose="05000000000000000000" charset="0"/>
              <a:buChar char=""/>
            </a:pPr>
            <a:r>
              <a:rPr lang="en-US" altLang="zh-CN" sz="1600" dirty="0">
                <a:solidFill>
                  <a:schemeClr val="tx1">
                    <a:lumMod val="85000"/>
                    <a:lumOff val="15000"/>
                  </a:schemeClr>
                </a:solidFill>
                <a:sym typeface="Arial" panose="020B0604020202020204" pitchFamily="34" charset="0"/>
              </a:rPr>
              <a:t>职称论文评定</a:t>
            </a:r>
            <a:endParaRPr lang="en-US" altLang="zh-CN" sz="1600" dirty="0">
              <a:solidFill>
                <a:schemeClr val="tx1">
                  <a:lumMod val="85000"/>
                  <a:lumOff val="15000"/>
                </a:schemeClr>
              </a:solidFill>
              <a:sym typeface="Arial" panose="020B0604020202020204" pitchFamily="34" charset="0"/>
            </a:endParaRPr>
          </a:p>
          <a:p>
            <a:pPr marL="285750" indent="-285750" algn="l">
              <a:lnSpc>
                <a:spcPct val="150000"/>
              </a:lnSpc>
              <a:buFont typeface="Wingdings" panose="05000000000000000000" charset="0"/>
              <a:buChar char=""/>
            </a:pPr>
            <a:r>
              <a:rPr lang="en-US" altLang="zh-CN" sz="1600" dirty="0">
                <a:solidFill>
                  <a:schemeClr val="tx1">
                    <a:lumMod val="85000"/>
                    <a:lumOff val="15000"/>
                  </a:schemeClr>
                </a:solidFill>
                <a:sym typeface="Arial" panose="020B0604020202020204" pitchFamily="34" charset="0"/>
              </a:rPr>
              <a:t>学位论文评定</a:t>
            </a:r>
            <a:endParaRPr lang="en-US" altLang="zh-CN" sz="1600" dirty="0">
              <a:solidFill>
                <a:schemeClr val="tx1">
                  <a:lumMod val="85000"/>
                  <a:lumOff val="15000"/>
                </a:schemeClr>
              </a:solidFill>
              <a:sym typeface="Arial" panose="020B0604020202020204" pitchFamily="34" charset="0"/>
            </a:endParaRPr>
          </a:p>
          <a:p>
            <a:pPr marL="285750" indent="-285750" algn="l">
              <a:lnSpc>
                <a:spcPct val="150000"/>
              </a:lnSpc>
              <a:buFont typeface="Wingdings" panose="05000000000000000000" charset="0"/>
              <a:buChar char=""/>
            </a:pPr>
            <a:r>
              <a:rPr lang="en-US" altLang="zh-CN" sz="1600" dirty="0">
                <a:solidFill>
                  <a:schemeClr val="tx1">
                    <a:lumMod val="85000"/>
                    <a:lumOff val="15000"/>
                  </a:schemeClr>
                </a:solidFill>
                <a:sym typeface="Arial" panose="020B0604020202020204" pitchFamily="34" charset="0"/>
              </a:rPr>
              <a:t>项目报告评审</a:t>
            </a:r>
            <a:endParaRPr lang="en-US" altLang="zh-CN" sz="1600" dirty="0">
              <a:solidFill>
                <a:schemeClr val="tx1">
                  <a:lumMod val="85000"/>
                  <a:lumOff val="15000"/>
                </a:schemeClr>
              </a:solidFill>
              <a:sym typeface="Arial" panose="020B0604020202020204" pitchFamily="34" charset="0"/>
            </a:endParaRPr>
          </a:p>
          <a:p>
            <a:pPr marL="285750" indent="-285750" algn="l">
              <a:lnSpc>
                <a:spcPct val="150000"/>
              </a:lnSpc>
              <a:buFont typeface="Wingdings" panose="05000000000000000000" charset="0"/>
              <a:buChar char=""/>
            </a:pPr>
            <a:r>
              <a:rPr lang="en-US" altLang="zh-CN" sz="1600" dirty="0">
                <a:solidFill>
                  <a:schemeClr val="tx1">
                    <a:lumMod val="85000"/>
                    <a:lumOff val="15000"/>
                  </a:schemeClr>
                </a:solidFill>
                <a:sym typeface="Arial" panose="020B0604020202020204" pitchFamily="34" charset="0"/>
              </a:rPr>
              <a:t>专利评审</a:t>
            </a:r>
            <a:endParaRPr lang="en-US" altLang="zh-CN" sz="1600" dirty="0">
              <a:solidFill>
                <a:schemeClr val="tx1">
                  <a:lumMod val="85000"/>
                  <a:lumOff val="15000"/>
                </a:schemeClr>
              </a:solidFill>
              <a:sym typeface="Arial" panose="020B0604020202020204" pitchFamily="34" charset="0"/>
            </a:endParaRPr>
          </a:p>
          <a:p>
            <a:pPr marL="285750" indent="-285750" algn="l">
              <a:lnSpc>
                <a:spcPct val="150000"/>
              </a:lnSpc>
              <a:buFont typeface="Wingdings" panose="05000000000000000000" charset="0"/>
              <a:buChar char=""/>
            </a:pPr>
            <a:r>
              <a:rPr lang="en-US" altLang="zh-CN" sz="1600" dirty="0">
                <a:solidFill>
                  <a:schemeClr val="tx1">
                    <a:lumMod val="85000"/>
                    <a:lumOff val="15000"/>
                  </a:schemeClr>
                </a:solidFill>
                <a:sym typeface="Arial" panose="020B0604020202020204" pitchFamily="34" charset="0"/>
              </a:rPr>
              <a:t>参考文献条目核查</a:t>
            </a:r>
            <a:endParaRPr lang="en-US" altLang="zh-CN" sz="1600" dirty="0">
              <a:solidFill>
                <a:schemeClr val="tx1">
                  <a:lumMod val="85000"/>
                  <a:lumOff val="15000"/>
                </a:schemeClr>
              </a:solidFill>
            </a:endParaRPr>
          </a:p>
        </p:txBody>
      </p:sp>
      <p:sp>
        <p:nvSpPr>
          <p:cNvPr id="144" name="文本框 143"/>
          <p:cNvSpPr txBox="1"/>
          <p:nvPr/>
        </p:nvSpPr>
        <p:spPr>
          <a:xfrm>
            <a:off x="878754" y="3366804"/>
            <a:ext cx="2621280" cy="583565"/>
          </a:xfrm>
          <a:prstGeom prst="rect">
            <a:avLst/>
          </a:prstGeom>
          <a:noFill/>
        </p:spPr>
        <p:txBody>
          <a:bodyPr wrap="none" rtlCol="0">
            <a:spAutoFit/>
          </a:bodyPr>
          <a:lstStyle/>
          <a:p>
            <a:pPr algn="ctr"/>
            <a:r>
              <a:rPr lang="zh-CN" sz="3200" dirty="0">
                <a:solidFill>
                  <a:schemeClr val="tx1">
                    <a:lumMod val="85000"/>
                    <a:lumOff val="15000"/>
                  </a:schemeClr>
                </a:solidFill>
                <a:latin typeface="方正姚体" panose="02010601030101010101" pitchFamily="2" charset="-122"/>
                <a:ea typeface="方正姚体" panose="02010601030101010101" pitchFamily="2" charset="-122"/>
              </a:rPr>
              <a:t>学术成果评定</a:t>
            </a:r>
            <a:endParaRPr lang="zh-CN" sz="3200" dirty="0">
              <a:solidFill>
                <a:schemeClr val="tx1">
                  <a:lumMod val="85000"/>
                  <a:lumOff val="15000"/>
                </a:schemeClr>
              </a:solidFill>
              <a:latin typeface="方正姚体" panose="02010601030101010101" pitchFamily="2" charset="-122"/>
              <a:ea typeface="方正姚体" panose="02010601030101010101" pitchFamily="2" charset="-122"/>
            </a:endParaRPr>
          </a:p>
        </p:txBody>
      </p:sp>
      <p:cxnSp>
        <p:nvCxnSpPr>
          <p:cNvPr id="145" name="直接连接符 144"/>
          <p:cNvCxnSpPr/>
          <p:nvPr/>
        </p:nvCxnSpPr>
        <p:spPr>
          <a:xfrm>
            <a:off x="970748" y="4060497"/>
            <a:ext cx="2436018" cy="0"/>
          </a:xfrm>
          <a:prstGeom prst="line">
            <a:avLst/>
          </a:prstGeom>
          <a:ln>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
        <p:nvSpPr>
          <p:cNvPr id="153" name="Freeform 26"/>
          <p:cNvSpPr>
            <a:spLocks noEditPoints="1"/>
          </p:cNvSpPr>
          <p:nvPr/>
        </p:nvSpPr>
        <p:spPr bwMode="auto">
          <a:xfrm>
            <a:off x="1254125" y="1362075"/>
            <a:ext cx="1589088" cy="1585913"/>
          </a:xfrm>
          <a:custGeom>
            <a:avLst/>
            <a:gdLst>
              <a:gd name="T0" fmla="*/ 169 w 170"/>
              <a:gd name="T1" fmla="*/ 68 h 170"/>
              <a:gd name="T2" fmla="*/ 167 w 170"/>
              <a:gd name="T3" fmla="*/ 66 h 170"/>
              <a:gd name="T4" fmla="*/ 109 w 170"/>
              <a:gd name="T5" fmla="*/ 67 h 170"/>
              <a:gd name="T6" fmla="*/ 61 w 170"/>
              <a:gd name="T7" fmla="*/ 26 h 170"/>
              <a:gd name="T8" fmla="*/ 55 w 170"/>
              <a:gd name="T9" fmla="*/ 1 h 170"/>
              <a:gd name="T10" fmla="*/ 52 w 170"/>
              <a:gd name="T11" fmla="*/ 0 h 170"/>
              <a:gd name="T12" fmla="*/ 50 w 170"/>
              <a:gd name="T13" fmla="*/ 1 h 170"/>
              <a:gd name="T14" fmla="*/ 1 w 170"/>
              <a:gd name="T15" fmla="*/ 50 h 170"/>
              <a:gd name="T16" fmla="*/ 0 w 170"/>
              <a:gd name="T17" fmla="*/ 52 h 170"/>
              <a:gd name="T18" fmla="*/ 1 w 170"/>
              <a:gd name="T19" fmla="*/ 55 h 170"/>
              <a:gd name="T20" fmla="*/ 26 w 170"/>
              <a:gd name="T21" fmla="*/ 61 h 170"/>
              <a:gd name="T22" fmla="*/ 67 w 170"/>
              <a:gd name="T23" fmla="*/ 109 h 170"/>
              <a:gd name="T24" fmla="*/ 66 w 170"/>
              <a:gd name="T25" fmla="*/ 168 h 170"/>
              <a:gd name="T26" fmla="*/ 68 w 170"/>
              <a:gd name="T27" fmla="*/ 170 h 170"/>
              <a:gd name="T28" fmla="*/ 69 w 170"/>
              <a:gd name="T29" fmla="*/ 170 h 170"/>
              <a:gd name="T30" fmla="*/ 71 w 170"/>
              <a:gd name="T31" fmla="*/ 169 h 170"/>
              <a:gd name="T32" fmla="*/ 118 w 170"/>
              <a:gd name="T33" fmla="*/ 122 h 170"/>
              <a:gd name="T34" fmla="*/ 161 w 170"/>
              <a:gd name="T35" fmla="*/ 166 h 170"/>
              <a:gd name="T36" fmla="*/ 163 w 170"/>
              <a:gd name="T37" fmla="*/ 167 h 170"/>
              <a:gd name="T38" fmla="*/ 165 w 170"/>
              <a:gd name="T39" fmla="*/ 166 h 170"/>
              <a:gd name="T40" fmla="*/ 165 w 170"/>
              <a:gd name="T41" fmla="*/ 161 h 170"/>
              <a:gd name="T42" fmla="*/ 122 w 170"/>
              <a:gd name="T43" fmla="*/ 118 h 170"/>
              <a:gd name="T44" fmla="*/ 169 w 170"/>
              <a:gd name="T45" fmla="*/ 71 h 170"/>
              <a:gd name="T46" fmla="*/ 169 w 170"/>
              <a:gd name="T47" fmla="*/ 68 h 170"/>
              <a:gd name="T48" fmla="*/ 113 w 170"/>
              <a:gd name="T49" fmla="*/ 118 h 170"/>
              <a:gd name="T50" fmla="*/ 70 w 170"/>
              <a:gd name="T51" fmla="*/ 161 h 170"/>
              <a:gd name="T52" fmla="*/ 73 w 170"/>
              <a:gd name="T53" fmla="*/ 110 h 170"/>
              <a:gd name="T54" fmla="*/ 73 w 170"/>
              <a:gd name="T55" fmla="*/ 106 h 170"/>
              <a:gd name="T56" fmla="*/ 30 w 170"/>
              <a:gd name="T57" fmla="*/ 56 h 170"/>
              <a:gd name="T58" fmla="*/ 27 w 170"/>
              <a:gd name="T59" fmla="*/ 55 h 170"/>
              <a:gd name="T60" fmla="*/ 27 w 170"/>
              <a:gd name="T61" fmla="*/ 55 h 170"/>
              <a:gd name="T62" fmla="*/ 8 w 170"/>
              <a:gd name="T63" fmla="*/ 52 h 170"/>
              <a:gd name="T64" fmla="*/ 51 w 170"/>
              <a:gd name="T65" fmla="*/ 9 h 170"/>
              <a:gd name="T66" fmla="*/ 55 w 170"/>
              <a:gd name="T67" fmla="*/ 27 h 170"/>
              <a:gd name="T68" fmla="*/ 56 w 170"/>
              <a:gd name="T69" fmla="*/ 30 h 170"/>
              <a:gd name="T70" fmla="*/ 106 w 170"/>
              <a:gd name="T71" fmla="*/ 73 h 170"/>
              <a:gd name="T72" fmla="*/ 110 w 170"/>
              <a:gd name="T73" fmla="*/ 74 h 170"/>
              <a:gd name="T74" fmla="*/ 160 w 170"/>
              <a:gd name="T75" fmla="*/ 70 h 170"/>
              <a:gd name="T76" fmla="*/ 113 w 170"/>
              <a:gd name="T77" fmla="*/ 118 h 170"/>
              <a:gd name="T78" fmla="*/ 113 w 170"/>
              <a:gd name="T79" fmla="*/ 118 h 170"/>
              <a:gd name="T80" fmla="*/ 113 w 170"/>
              <a:gd name="T81" fmla="*/ 11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70">
                <a:moveTo>
                  <a:pt x="169" y="68"/>
                </a:moveTo>
                <a:cubicBezTo>
                  <a:pt x="169" y="67"/>
                  <a:pt x="168" y="66"/>
                  <a:pt x="167" y="66"/>
                </a:cubicBezTo>
                <a:cubicBezTo>
                  <a:pt x="140" y="55"/>
                  <a:pt x="116" y="64"/>
                  <a:pt x="109" y="67"/>
                </a:cubicBezTo>
                <a:cubicBezTo>
                  <a:pt x="61" y="26"/>
                  <a:pt x="61" y="26"/>
                  <a:pt x="61" y="26"/>
                </a:cubicBezTo>
                <a:cubicBezTo>
                  <a:pt x="63" y="12"/>
                  <a:pt x="55" y="2"/>
                  <a:pt x="55" y="1"/>
                </a:cubicBezTo>
                <a:cubicBezTo>
                  <a:pt x="54" y="1"/>
                  <a:pt x="53" y="0"/>
                  <a:pt x="52" y="0"/>
                </a:cubicBezTo>
                <a:cubicBezTo>
                  <a:pt x="51" y="0"/>
                  <a:pt x="50" y="0"/>
                  <a:pt x="50" y="1"/>
                </a:cubicBezTo>
                <a:cubicBezTo>
                  <a:pt x="1" y="50"/>
                  <a:pt x="1" y="50"/>
                  <a:pt x="1" y="50"/>
                </a:cubicBezTo>
                <a:cubicBezTo>
                  <a:pt x="0" y="51"/>
                  <a:pt x="0" y="51"/>
                  <a:pt x="0" y="52"/>
                </a:cubicBezTo>
                <a:cubicBezTo>
                  <a:pt x="0" y="53"/>
                  <a:pt x="1" y="54"/>
                  <a:pt x="1" y="55"/>
                </a:cubicBezTo>
                <a:cubicBezTo>
                  <a:pt x="10" y="62"/>
                  <a:pt x="22" y="62"/>
                  <a:pt x="26" y="61"/>
                </a:cubicBezTo>
                <a:cubicBezTo>
                  <a:pt x="67" y="109"/>
                  <a:pt x="67" y="109"/>
                  <a:pt x="67" y="109"/>
                </a:cubicBezTo>
                <a:cubicBezTo>
                  <a:pt x="64" y="116"/>
                  <a:pt x="55" y="142"/>
                  <a:pt x="66" y="168"/>
                </a:cubicBezTo>
                <a:cubicBezTo>
                  <a:pt x="66" y="169"/>
                  <a:pt x="67" y="170"/>
                  <a:pt x="68" y="170"/>
                </a:cubicBezTo>
                <a:cubicBezTo>
                  <a:pt x="68" y="170"/>
                  <a:pt x="68" y="170"/>
                  <a:pt x="69" y="170"/>
                </a:cubicBezTo>
                <a:cubicBezTo>
                  <a:pt x="69" y="170"/>
                  <a:pt x="70" y="170"/>
                  <a:pt x="71" y="169"/>
                </a:cubicBezTo>
                <a:cubicBezTo>
                  <a:pt x="118" y="122"/>
                  <a:pt x="118" y="122"/>
                  <a:pt x="118" y="122"/>
                </a:cubicBezTo>
                <a:cubicBezTo>
                  <a:pt x="161" y="166"/>
                  <a:pt x="161" y="166"/>
                  <a:pt x="161" y="166"/>
                </a:cubicBezTo>
                <a:cubicBezTo>
                  <a:pt x="162" y="166"/>
                  <a:pt x="162" y="167"/>
                  <a:pt x="163" y="167"/>
                </a:cubicBezTo>
                <a:cubicBezTo>
                  <a:pt x="164" y="167"/>
                  <a:pt x="165" y="166"/>
                  <a:pt x="165" y="166"/>
                </a:cubicBezTo>
                <a:cubicBezTo>
                  <a:pt x="167" y="164"/>
                  <a:pt x="167" y="162"/>
                  <a:pt x="165" y="161"/>
                </a:cubicBezTo>
                <a:cubicBezTo>
                  <a:pt x="122" y="118"/>
                  <a:pt x="122" y="118"/>
                  <a:pt x="122" y="118"/>
                </a:cubicBezTo>
                <a:cubicBezTo>
                  <a:pt x="169" y="71"/>
                  <a:pt x="169" y="71"/>
                  <a:pt x="169" y="71"/>
                </a:cubicBezTo>
                <a:cubicBezTo>
                  <a:pt x="169" y="70"/>
                  <a:pt x="170" y="69"/>
                  <a:pt x="169" y="68"/>
                </a:cubicBezTo>
                <a:close/>
                <a:moveTo>
                  <a:pt x="113" y="118"/>
                </a:moveTo>
                <a:cubicBezTo>
                  <a:pt x="70" y="161"/>
                  <a:pt x="70" y="161"/>
                  <a:pt x="70" y="161"/>
                </a:cubicBezTo>
                <a:cubicBezTo>
                  <a:pt x="62" y="135"/>
                  <a:pt x="73" y="110"/>
                  <a:pt x="73" y="110"/>
                </a:cubicBezTo>
                <a:cubicBezTo>
                  <a:pt x="74" y="109"/>
                  <a:pt x="74" y="107"/>
                  <a:pt x="73" y="106"/>
                </a:cubicBezTo>
                <a:cubicBezTo>
                  <a:pt x="30" y="56"/>
                  <a:pt x="30" y="56"/>
                  <a:pt x="30" y="56"/>
                </a:cubicBezTo>
                <a:cubicBezTo>
                  <a:pt x="29" y="55"/>
                  <a:pt x="28" y="55"/>
                  <a:pt x="27" y="55"/>
                </a:cubicBezTo>
                <a:cubicBezTo>
                  <a:pt x="27" y="55"/>
                  <a:pt x="27" y="55"/>
                  <a:pt x="27" y="55"/>
                </a:cubicBezTo>
                <a:cubicBezTo>
                  <a:pt x="27" y="55"/>
                  <a:pt x="17" y="56"/>
                  <a:pt x="8" y="52"/>
                </a:cubicBezTo>
                <a:cubicBezTo>
                  <a:pt x="51" y="9"/>
                  <a:pt x="51" y="9"/>
                  <a:pt x="51" y="9"/>
                </a:cubicBezTo>
                <a:cubicBezTo>
                  <a:pt x="53" y="12"/>
                  <a:pt x="56" y="19"/>
                  <a:pt x="55" y="27"/>
                </a:cubicBezTo>
                <a:cubicBezTo>
                  <a:pt x="54" y="28"/>
                  <a:pt x="55" y="29"/>
                  <a:pt x="56" y="30"/>
                </a:cubicBezTo>
                <a:cubicBezTo>
                  <a:pt x="106" y="73"/>
                  <a:pt x="106" y="73"/>
                  <a:pt x="106" y="73"/>
                </a:cubicBezTo>
                <a:cubicBezTo>
                  <a:pt x="107" y="74"/>
                  <a:pt x="109" y="74"/>
                  <a:pt x="110" y="74"/>
                </a:cubicBezTo>
                <a:cubicBezTo>
                  <a:pt x="110" y="73"/>
                  <a:pt x="133" y="62"/>
                  <a:pt x="160" y="70"/>
                </a:cubicBezTo>
                <a:lnTo>
                  <a:pt x="113" y="118"/>
                </a:lnTo>
                <a:close/>
                <a:moveTo>
                  <a:pt x="113" y="118"/>
                </a:moveTo>
                <a:cubicBezTo>
                  <a:pt x="113" y="118"/>
                  <a:pt x="113" y="118"/>
                  <a:pt x="113" y="118"/>
                </a:cubicBezTo>
              </a:path>
            </a:pathLst>
          </a:custGeom>
          <a:solidFill>
            <a:srgbClr val="D5031E"/>
          </a:solidFill>
          <a:ln>
            <a:noFill/>
          </a:ln>
        </p:spPr>
        <p:txBody>
          <a:bodyPr vert="horz" wrap="square" lIns="91440" tIns="45720" rIns="91440" bIns="45720" numCol="1" anchor="t" anchorCtr="0" compatLnSpc="1"/>
          <a:lstStyle/>
          <a:p>
            <a:endParaRPr lang="zh-CN" altLang="en-US"/>
          </a:p>
        </p:txBody>
      </p:sp>
      <p:sp>
        <p:nvSpPr>
          <p:cNvPr id="28" name="矩形 27"/>
          <p:cNvSpPr/>
          <p:nvPr/>
        </p:nvSpPr>
        <p:spPr>
          <a:xfrm>
            <a:off x="8080375" y="0"/>
            <a:ext cx="411162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8231697" y="219227"/>
            <a:ext cx="2976880" cy="768350"/>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zh-CN" sz="4400" dirty="0">
                <a:solidFill>
                  <a:schemeClr val="bg1"/>
                </a:solidFill>
                <a:latin typeface="方正姚体" panose="02010601030101010101" pitchFamily="2" charset="-122"/>
                <a:ea typeface="方正姚体" panose="02010601030101010101" pitchFamily="2" charset="-122"/>
              </a:rPr>
              <a:t>多场景产品</a:t>
            </a:r>
            <a:endParaRPr lang="zh-CN" sz="4400" dirty="0">
              <a:solidFill>
                <a:schemeClr val="bg1"/>
              </a:solidFill>
              <a:latin typeface="方正姚体" panose="02010601030101010101" pitchFamily="2" charset="-122"/>
              <a:ea typeface="方正姚体" panose="02010601030101010101" pitchFamily="2" charset="-122"/>
            </a:endParaRPr>
          </a:p>
        </p:txBody>
      </p:sp>
      <p:cxnSp>
        <p:nvCxnSpPr>
          <p:cNvPr id="26" name="直接连接符 25"/>
          <p:cNvCxnSpPr/>
          <p:nvPr/>
        </p:nvCxnSpPr>
        <p:spPr>
          <a:xfrm>
            <a:off x="7470775" y="995680"/>
            <a:ext cx="4700905" cy="0"/>
          </a:xfrm>
          <a:prstGeom prst="line">
            <a:avLst/>
          </a:prstGeom>
          <a:ln w="38100">
            <a:solidFill>
              <a:srgbClr val="D5031E"/>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8338185" y="1087755"/>
            <a:ext cx="3448685" cy="5262245"/>
          </a:xfrm>
          <a:prstGeom prst="rect">
            <a:avLst/>
          </a:prstGeom>
          <a:noFill/>
        </p:spPr>
        <p:txBody>
          <a:bodyPr wrap="square" rtlCol="0">
            <a:spAutoFit/>
          </a:bodyPr>
          <a:lstStyle/>
          <a:p>
            <a:pPr marL="457200" indent="-457200">
              <a:lnSpc>
                <a:spcPct val="200000"/>
              </a:lnSpc>
              <a:buFont typeface="Wingdings" panose="05000000000000000000" charset="0"/>
              <a:buChar char=""/>
            </a:pPr>
            <a:r>
              <a:rPr lang="zh-CN" altLang="en-US" sz="2800" dirty="0">
                <a:solidFill>
                  <a:schemeClr val="bg1"/>
                </a:solidFill>
              </a:rPr>
              <a:t>硕博论文版</a:t>
            </a:r>
            <a:endParaRPr lang="zh-CN" altLang="en-US" sz="2800" dirty="0">
              <a:solidFill>
                <a:schemeClr val="bg1"/>
              </a:solidFill>
            </a:endParaRPr>
          </a:p>
          <a:p>
            <a:pPr marL="457200" indent="-457200">
              <a:lnSpc>
                <a:spcPct val="200000"/>
              </a:lnSpc>
              <a:buFont typeface="Wingdings" panose="05000000000000000000" charset="0"/>
              <a:buChar char=""/>
            </a:pPr>
            <a:r>
              <a:rPr lang="zh-CN" altLang="en-US" sz="2800" dirty="0">
                <a:solidFill>
                  <a:schemeClr val="bg1"/>
                </a:solidFill>
              </a:rPr>
              <a:t>本科论文版</a:t>
            </a:r>
            <a:endParaRPr lang="zh-CN" altLang="en-US" sz="2800" dirty="0">
              <a:solidFill>
                <a:schemeClr val="bg1"/>
              </a:solidFill>
            </a:endParaRPr>
          </a:p>
          <a:p>
            <a:pPr marL="457200" indent="-457200">
              <a:lnSpc>
                <a:spcPct val="200000"/>
              </a:lnSpc>
              <a:buFont typeface="Wingdings" panose="05000000000000000000" charset="0"/>
              <a:buChar char=""/>
            </a:pPr>
            <a:r>
              <a:rPr lang="zh-CN" altLang="en-US" sz="2800" dirty="0">
                <a:solidFill>
                  <a:schemeClr val="bg1"/>
                </a:solidFill>
              </a:rPr>
              <a:t>职称论文版</a:t>
            </a:r>
            <a:endParaRPr lang="zh-CN" altLang="en-US" sz="2800" dirty="0">
              <a:solidFill>
                <a:schemeClr val="bg1"/>
              </a:solidFill>
            </a:endParaRPr>
          </a:p>
          <a:p>
            <a:pPr marL="457200" indent="-457200">
              <a:lnSpc>
                <a:spcPct val="200000"/>
              </a:lnSpc>
              <a:buFont typeface="Wingdings" panose="05000000000000000000" charset="0"/>
              <a:buChar char=""/>
            </a:pPr>
            <a:r>
              <a:rPr lang="zh-CN" altLang="en-US" sz="2800" dirty="0">
                <a:solidFill>
                  <a:schemeClr val="bg1"/>
                </a:solidFill>
              </a:rPr>
              <a:t>学术预审版</a:t>
            </a:r>
            <a:endParaRPr lang="zh-CN" altLang="en-US" sz="2800" dirty="0">
              <a:solidFill>
                <a:schemeClr val="bg1"/>
              </a:solidFill>
            </a:endParaRPr>
          </a:p>
          <a:p>
            <a:pPr marL="457200" indent="-457200">
              <a:lnSpc>
                <a:spcPct val="200000"/>
              </a:lnSpc>
              <a:buFont typeface="Wingdings" panose="05000000000000000000" charset="0"/>
              <a:buChar char=""/>
            </a:pPr>
            <a:r>
              <a:rPr lang="zh-CN" altLang="en-US" sz="2800" dirty="0">
                <a:solidFill>
                  <a:schemeClr val="bg1"/>
                </a:solidFill>
              </a:rPr>
              <a:t>接口服务</a:t>
            </a:r>
            <a:endParaRPr lang="zh-CN" altLang="en-US" sz="2800" dirty="0">
              <a:solidFill>
                <a:schemeClr val="bg1"/>
              </a:solidFill>
            </a:endParaRPr>
          </a:p>
          <a:p>
            <a:pPr indent="0" algn="ctr">
              <a:lnSpc>
                <a:spcPct val="200000"/>
              </a:lnSpc>
              <a:buFont typeface="Wingdings" panose="05000000000000000000" charset="0"/>
              <a:buNone/>
            </a:pPr>
            <a:r>
              <a:rPr lang="en-US" altLang="zh-CN" sz="2800" dirty="0">
                <a:solidFill>
                  <a:schemeClr val="bg1"/>
                </a:solidFill>
              </a:rPr>
              <a:t>......</a:t>
            </a:r>
            <a:endParaRPr lang="zh-CN" altLang="en-US" sz="2800" dirty="0">
              <a:solidFill>
                <a:schemeClr val="bg1"/>
              </a:solidFill>
            </a:endParaRPr>
          </a:p>
        </p:txBody>
      </p:sp>
      <p:pic>
        <p:nvPicPr>
          <p:cNvPr id="2"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wheel(2)">
                                      <p:cBhvr>
                                        <p:cTn id="7" dur="1000"/>
                                        <p:tgtEl>
                                          <p:spTgt spid="14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3"/>
                                        </p:tgtEl>
                                        <p:attrNameLst>
                                          <p:attrName>style.visibility</p:attrName>
                                        </p:attrNameLst>
                                      </p:cBhvr>
                                      <p:to>
                                        <p:strVal val="visible"/>
                                      </p:to>
                                    </p:set>
                                    <p:animEffect transition="in" filter="fade">
                                      <p:cBhvr>
                                        <p:cTn id="11" dur="500"/>
                                        <p:tgtEl>
                                          <p:spTgt spid="153"/>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wipe(up)">
                                      <p:cBhvr>
                                        <p:cTn id="15" dur="1000"/>
                                        <p:tgtEl>
                                          <p:spTgt spid="144"/>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145"/>
                                        </p:tgtEl>
                                        <p:attrNameLst>
                                          <p:attrName>style.visibility</p:attrName>
                                        </p:attrNameLst>
                                      </p:cBhvr>
                                      <p:to>
                                        <p:strVal val="visible"/>
                                      </p:to>
                                    </p:set>
                                    <p:animEffect transition="in" filter="wipe(left)">
                                      <p:cBhvr>
                                        <p:cTn id="19" dur="500"/>
                                        <p:tgtEl>
                                          <p:spTgt spid="145"/>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500"/>
                                        <p:tgtEl>
                                          <p:spTgt spid="143"/>
                                        </p:tgtEl>
                                      </p:cBhvr>
                                    </p:animEffect>
                                  </p:childTnLst>
                                </p:cTn>
                              </p:par>
                            </p:childTnLst>
                          </p:cTn>
                        </p:par>
                        <p:par>
                          <p:cTn id="24" fill="hold">
                            <p:stCondLst>
                              <p:cond delay="3500"/>
                            </p:stCondLst>
                            <p:childTnLst>
                              <p:par>
                                <p:cTn id="25" presetID="21" presetClass="entr" presetSubtype="2" fill="hold" grpId="0" nodeType="after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wheel(2)">
                                      <p:cBhvr>
                                        <p:cTn id="27" dur="1000"/>
                                        <p:tgtEl>
                                          <p:spTgt spid="120"/>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132"/>
                                        </p:tgtEl>
                                        <p:attrNameLst>
                                          <p:attrName>style.visibility</p:attrName>
                                        </p:attrNameLst>
                                      </p:cBhvr>
                                      <p:to>
                                        <p:strVal val="visible"/>
                                      </p:to>
                                    </p:set>
                                    <p:animEffect transition="in" filter="fade">
                                      <p:cBhvr>
                                        <p:cTn id="31" dur="500"/>
                                        <p:tgtEl>
                                          <p:spTgt spid="132"/>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122"/>
                                        </p:tgtEl>
                                        <p:attrNameLst>
                                          <p:attrName>style.visibility</p:attrName>
                                        </p:attrNameLst>
                                      </p:cBhvr>
                                      <p:to>
                                        <p:strVal val="visible"/>
                                      </p:to>
                                    </p:set>
                                    <p:animEffect transition="in" filter="wipe(up)">
                                      <p:cBhvr>
                                        <p:cTn id="35" dur="1000"/>
                                        <p:tgtEl>
                                          <p:spTgt spid="122"/>
                                        </p:tgtEl>
                                      </p:cBhvr>
                                    </p:animEffect>
                                  </p:childTnLst>
                                </p:cTn>
                              </p:par>
                            </p:childTnLst>
                          </p:cTn>
                        </p:par>
                        <p:par>
                          <p:cTn id="36" fill="hold">
                            <p:stCondLst>
                              <p:cond delay="6000"/>
                            </p:stCondLst>
                            <p:childTnLst>
                              <p:par>
                                <p:cTn id="37" presetID="22" presetClass="entr" presetSubtype="8" fill="hold" nodeType="after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wipe(left)">
                                      <p:cBhvr>
                                        <p:cTn id="39" dur="500"/>
                                        <p:tgtEl>
                                          <p:spTgt spid="123"/>
                                        </p:tgtEl>
                                      </p:cBhvr>
                                    </p:animEffect>
                                  </p:childTnLst>
                                </p:cTn>
                              </p:par>
                            </p:childTnLst>
                          </p:cTn>
                        </p:par>
                        <p:par>
                          <p:cTn id="40" fill="hold">
                            <p:stCondLst>
                              <p:cond delay="6500"/>
                            </p:stCondLst>
                            <p:childTnLst>
                              <p:par>
                                <p:cTn id="41" presetID="22" presetClass="entr" presetSubtype="1" fill="hold" grpId="0" nodeType="afterEffect">
                                  <p:stCondLst>
                                    <p:cond delay="0"/>
                                  </p:stCondLst>
                                  <p:childTnLst>
                                    <p:set>
                                      <p:cBhvr>
                                        <p:cTn id="42" dur="1" fill="hold">
                                          <p:stCondLst>
                                            <p:cond delay="0"/>
                                          </p:stCondLst>
                                        </p:cTn>
                                        <p:tgtEl>
                                          <p:spTgt spid="121"/>
                                        </p:tgtEl>
                                        <p:attrNameLst>
                                          <p:attrName>style.visibility</p:attrName>
                                        </p:attrNameLst>
                                      </p:cBhvr>
                                      <p:to>
                                        <p:strVal val="visible"/>
                                      </p:to>
                                    </p:set>
                                    <p:animEffect transition="in" filter="wipe(up)">
                                      <p:cBhvr>
                                        <p:cTn id="43" dur="500"/>
                                        <p:tgtEl>
                                          <p:spTgt spid="121"/>
                                        </p:tgtEl>
                                      </p:cBhvr>
                                    </p:animEffect>
                                  </p:childTnLst>
                                </p:cTn>
                              </p:par>
                            </p:childTnLst>
                          </p:cTn>
                        </p:par>
                        <p:par>
                          <p:cTn id="44" fill="hold">
                            <p:stCondLst>
                              <p:cond delay="7000"/>
                            </p:stCondLst>
                            <p:childTnLst>
                              <p:par>
                                <p:cTn id="45" presetID="22" presetClass="entr" presetSubtype="4"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1000"/>
                                        <p:tgtEl>
                                          <p:spTgt spid="24"/>
                                        </p:tgtEl>
                                      </p:cBhvr>
                                    </p:animEffect>
                                  </p:childTnLst>
                                </p:cTn>
                              </p:par>
                            </p:childTnLst>
                          </p:cTn>
                        </p:par>
                        <p:par>
                          <p:cTn id="48" fill="hold">
                            <p:stCondLst>
                              <p:cond delay="80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par>
                          <p:cTn id="52" fill="hold">
                            <p:stCondLst>
                              <p:cond delay="8500"/>
                            </p:stCondLst>
                            <p:childTnLst>
                              <p:par>
                                <p:cTn id="53" presetID="22" presetClass="entr" presetSubtype="1"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ldLvl="0" animBg="1"/>
      <p:bldP spid="121" grpId="0"/>
      <p:bldP spid="122" grpId="0"/>
      <p:bldP spid="132" grpId="0" bldLvl="0" animBg="1"/>
      <p:bldP spid="142" grpId="0" bldLvl="0" animBg="1"/>
      <p:bldP spid="143" grpId="0"/>
      <p:bldP spid="144" grpId="0"/>
      <p:bldP spid="153" grpId="0" bldLvl="0" animBg="1"/>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7203440" y="0"/>
            <a:ext cx="498856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13"/>
          <p:cNvSpPr>
            <a:spLocks noEditPoints="1"/>
          </p:cNvSpPr>
          <p:nvPr/>
        </p:nvSpPr>
        <p:spPr bwMode="auto">
          <a:xfrm>
            <a:off x="7265657" y="1384001"/>
            <a:ext cx="766176" cy="811244"/>
          </a:xfrm>
          <a:custGeom>
            <a:avLst/>
            <a:gdLst>
              <a:gd name="T0" fmla="*/ 1177 w 1453"/>
              <a:gd name="T1" fmla="*/ 990 h 1541"/>
              <a:gd name="T2" fmla="*/ 959 w 1453"/>
              <a:gd name="T3" fmla="*/ 1098 h 1541"/>
              <a:gd name="T4" fmla="*/ 535 w 1453"/>
              <a:gd name="T5" fmla="*/ 861 h 1541"/>
              <a:gd name="T6" fmla="*/ 551 w 1453"/>
              <a:gd name="T7" fmla="*/ 770 h 1541"/>
              <a:gd name="T8" fmla="*/ 535 w 1453"/>
              <a:gd name="T9" fmla="*/ 679 h 1541"/>
              <a:gd name="T10" fmla="*/ 958 w 1453"/>
              <a:gd name="T11" fmla="*/ 443 h 1541"/>
              <a:gd name="T12" fmla="*/ 1177 w 1453"/>
              <a:gd name="T13" fmla="*/ 551 h 1541"/>
              <a:gd name="T14" fmla="*/ 1452 w 1453"/>
              <a:gd name="T15" fmla="*/ 276 h 1541"/>
              <a:gd name="T16" fmla="*/ 1177 w 1453"/>
              <a:gd name="T17" fmla="*/ 0 h 1541"/>
              <a:gd name="T18" fmla="*/ 901 w 1453"/>
              <a:gd name="T19" fmla="*/ 276 h 1541"/>
              <a:gd name="T20" fmla="*/ 917 w 1453"/>
              <a:gd name="T21" fmla="*/ 367 h 1541"/>
              <a:gd name="T22" fmla="*/ 494 w 1453"/>
              <a:gd name="T23" fmla="*/ 603 h 1541"/>
              <a:gd name="T24" fmla="*/ 276 w 1453"/>
              <a:gd name="T25" fmla="*/ 495 h 1541"/>
              <a:gd name="T26" fmla="*/ 0 w 1453"/>
              <a:gd name="T27" fmla="*/ 770 h 1541"/>
              <a:gd name="T28" fmla="*/ 276 w 1453"/>
              <a:gd name="T29" fmla="*/ 1046 h 1541"/>
              <a:gd name="T30" fmla="*/ 495 w 1453"/>
              <a:gd name="T31" fmla="*/ 937 h 1541"/>
              <a:gd name="T32" fmla="*/ 918 w 1453"/>
              <a:gd name="T33" fmla="*/ 1174 h 1541"/>
              <a:gd name="T34" fmla="*/ 902 w 1453"/>
              <a:gd name="T35" fmla="*/ 1266 h 1541"/>
              <a:gd name="T36" fmla="*/ 1177 w 1453"/>
              <a:gd name="T37" fmla="*/ 1541 h 1541"/>
              <a:gd name="T38" fmla="*/ 1453 w 1453"/>
              <a:gd name="T39" fmla="*/ 1266 h 1541"/>
              <a:gd name="T40" fmla="*/ 1177 w 1453"/>
              <a:gd name="T41" fmla="*/ 990 h 1541"/>
              <a:gd name="T42" fmla="*/ 1177 w 1453"/>
              <a:gd name="T43" fmla="*/ 87 h 1541"/>
              <a:gd name="T44" fmla="*/ 1366 w 1453"/>
              <a:gd name="T45" fmla="*/ 276 h 1541"/>
              <a:gd name="T46" fmla="*/ 1177 w 1453"/>
              <a:gd name="T47" fmla="*/ 465 h 1541"/>
              <a:gd name="T48" fmla="*/ 988 w 1453"/>
              <a:gd name="T49" fmla="*/ 276 h 1541"/>
              <a:gd name="T50" fmla="*/ 1177 w 1453"/>
              <a:gd name="T51" fmla="*/ 87 h 1541"/>
              <a:gd name="T52" fmla="*/ 276 w 1453"/>
              <a:gd name="T53" fmla="*/ 959 h 1541"/>
              <a:gd name="T54" fmla="*/ 87 w 1453"/>
              <a:gd name="T55" fmla="*/ 770 h 1541"/>
              <a:gd name="T56" fmla="*/ 276 w 1453"/>
              <a:gd name="T57" fmla="*/ 581 h 1541"/>
              <a:gd name="T58" fmla="*/ 465 w 1453"/>
              <a:gd name="T59" fmla="*/ 770 h 1541"/>
              <a:gd name="T60" fmla="*/ 276 w 1453"/>
              <a:gd name="T61" fmla="*/ 959 h 1541"/>
              <a:gd name="T62" fmla="*/ 1177 w 1453"/>
              <a:gd name="T63" fmla="*/ 1454 h 1541"/>
              <a:gd name="T64" fmla="*/ 988 w 1453"/>
              <a:gd name="T65" fmla="*/ 1265 h 1541"/>
              <a:gd name="T66" fmla="*/ 1177 w 1453"/>
              <a:gd name="T67" fmla="*/ 1076 h 1541"/>
              <a:gd name="T68" fmla="*/ 1366 w 1453"/>
              <a:gd name="T69" fmla="*/ 1265 h 1541"/>
              <a:gd name="T70" fmla="*/ 1177 w 1453"/>
              <a:gd name="T71" fmla="*/ 1454 h 1541"/>
              <a:gd name="T72" fmla="*/ 1177 w 1453"/>
              <a:gd name="T73" fmla="*/ 1454 h 1541"/>
              <a:gd name="T74" fmla="*/ 1177 w 1453"/>
              <a:gd name="T75" fmla="*/ 1454 h 1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3" h="1541">
                <a:moveTo>
                  <a:pt x="1177" y="990"/>
                </a:moveTo>
                <a:cubicBezTo>
                  <a:pt x="1088" y="990"/>
                  <a:pt x="1009" y="1032"/>
                  <a:pt x="959" y="1098"/>
                </a:cubicBezTo>
                <a:cubicBezTo>
                  <a:pt x="535" y="861"/>
                  <a:pt x="535" y="861"/>
                  <a:pt x="535" y="861"/>
                </a:cubicBezTo>
                <a:cubicBezTo>
                  <a:pt x="545" y="833"/>
                  <a:pt x="551" y="802"/>
                  <a:pt x="551" y="770"/>
                </a:cubicBezTo>
                <a:cubicBezTo>
                  <a:pt x="551" y="738"/>
                  <a:pt x="545" y="708"/>
                  <a:pt x="535" y="679"/>
                </a:cubicBezTo>
                <a:cubicBezTo>
                  <a:pt x="958" y="443"/>
                  <a:pt x="958" y="443"/>
                  <a:pt x="958" y="443"/>
                </a:cubicBezTo>
                <a:cubicBezTo>
                  <a:pt x="1008" y="508"/>
                  <a:pt x="1088" y="551"/>
                  <a:pt x="1177" y="551"/>
                </a:cubicBezTo>
                <a:cubicBezTo>
                  <a:pt x="1328" y="551"/>
                  <a:pt x="1452" y="428"/>
                  <a:pt x="1452" y="276"/>
                </a:cubicBezTo>
                <a:cubicBezTo>
                  <a:pt x="1452" y="124"/>
                  <a:pt x="1329" y="0"/>
                  <a:pt x="1177" y="0"/>
                </a:cubicBezTo>
                <a:cubicBezTo>
                  <a:pt x="1025" y="0"/>
                  <a:pt x="901" y="124"/>
                  <a:pt x="901" y="276"/>
                </a:cubicBezTo>
                <a:cubicBezTo>
                  <a:pt x="901" y="308"/>
                  <a:pt x="907" y="338"/>
                  <a:pt x="917" y="367"/>
                </a:cubicBezTo>
                <a:cubicBezTo>
                  <a:pt x="494" y="603"/>
                  <a:pt x="494" y="603"/>
                  <a:pt x="494" y="603"/>
                </a:cubicBezTo>
                <a:cubicBezTo>
                  <a:pt x="444" y="537"/>
                  <a:pt x="364" y="495"/>
                  <a:pt x="276" y="495"/>
                </a:cubicBezTo>
                <a:cubicBezTo>
                  <a:pt x="124" y="495"/>
                  <a:pt x="0" y="618"/>
                  <a:pt x="0" y="770"/>
                </a:cubicBezTo>
                <a:cubicBezTo>
                  <a:pt x="0" y="922"/>
                  <a:pt x="124" y="1046"/>
                  <a:pt x="276" y="1046"/>
                </a:cubicBezTo>
                <a:cubicBezTo>
                  <a:pt x="365" y="1046"/>
                  <a:pt x="444" y="1003"/>
                  <a:pt x="495" y="937"/>
                </a:cubicBezTo>
                <a:cubicBezTo>
                  <a:pt x="918" y="1174"/>
                  <a:pt x="918" y="1174"/>
                  <a:pt x="918" y="1174"/>
                </a:cubicBezTo>
                <a:cubicBezTo>
                  <a:pt x="908" y="1203"/>
                  <a:pt x="902" y="1234"/>
                  <a:pt x="902" y="1266"/>
                </a:cubicBezTo>
                <a:cubicBezTo>
                  <a:pt x="902" y="1417"/>
                  <a:pt x="1025" y="1541"/>
                  <a:pt x="1177" y="1541"/>
                </a:cubicBezTo>
                <a:cubicBezTo>
                  <a:pt x="1329" y="1541"/>
                  <a:pt x="1453" y="1418"/>
                  <a:pt x="1453" y="1266"/>
                </a:cubicBezTo>
                <a:cubicBezTo>
                  <a:pt x="1453" y="1114"/>
                  <a:pt x="1329" y="990"/>
                  <a:pt x="1177" y="990"/>
                </a:cubicBezTo>
                <a:close/>
                <a:moveTo>
                  <a:pt x="1177" y="87"/>
                </a:moveTo>
                <a:cubicBezTo>
                  <a:pt x="1281" y="87"/>
                  <a:pt x="1366" y="172"/>
                  <a:pt x="1366" y="276"/>
                </a:cubicBezTo>
                <a:cubicBezTo>
                  <a:pt x="1366" y="380"/>
                  <a:pt x="1281" y="465"/>
                  <a:pt x="1177" y="465"/>
                </a:cubicBezTo>
                <a:cubicBezTo>
                  <a:pt x="1073" y="465"/>
                  <a:pt x="988" y="380"/>
                  <a:pt x="988" y="276"/>
                </a:cubicBezTo>
                <a:cubicBezTo>
                  <a:pt x="988" y="172"/>
                  <a:pt x="1073" y="87"/>
                  <a:pt x="1177" y="87"/>
                </a:cubicBezTo>
                <a:close/>
                <a:moveTo>
                  <a:pt x="276" y="959"/>
                </a:moveTo>
                <a:cubicBezTo>
                  <a:pt x="172" y="959"/>
                  <a:pt x="87" y="875"/>
                  <a:pt x="87" y="770"/>
                </a:cubicBezTo>
                <a:cubicBezTo>
                  <a:pt x="87" y="666"/>
                  <a:pt x="172" y="581"/>
                  <a:pt x="276" y="581"/>
                </a:cubicBezTo>
                <a:cubicBezTo>
                  <a:pt x="380" y="581"/>
                  <a:pt x="465" y="666"/>
                  <a:pt x="465" y="770"/>
                </a:cubicBezTo>
                <a:cubicBezTo>
                  <a:pt x="465" y="875"/>
                  <a:pt x="380" y="959"/>
                  <a:pt x="276" y="959"/>
                </a:cubicBezTo>
                <a:close/>
                <a:moveTo>
                  <a:pt x="1177" y="1454"/>
                </a:moveTo>
                <a:cubicBezTo>
                  <a:pt x="1073" y="1454"/>
                  <a:pt x="988" y="1370"/>
                  <a:pt x="988" y="1265"/>
                </a:cubicBezTo>
                <a:cubicBezTo>
                  <a:pt x="988" y="1161"/>
                  <a:pt x="1073" y="1076"/>
                  <a:pt x="1177" y="1076"/>
                </a:cubicBezTo>
                <a:cubicBezTo>
                  <a:pt x="1281" y="1076"/>
                  <a:pt x="1366" y="1161"/>
                  <a:pt x="1366" y="1265"/>
                </a:cubicBezTo>
                <a:cubicBezTo>
                  <a:pt x="1366" y="1370"/>
                  <a:pt x="1281" y="1454"/>
                  <a:pt x="1177" y="1454"/>
                </a:cubicBezTo>
                <a:close/>
                <a:moveTo>
                  <a:pt x="1177" y="1454"/>
                </a:moveTo>
                <a:cubicBezTo>
                  <a:pt x="1177" y="1454"/>
                  <a:pt x="1177" y="1454"/>
                  <a:pt x="1177" y="1454"/>
                </a:cubicBezTo>
              </a:path>
            </a:pathLst>
          </a:custGeom>
          <a:solidFill>
            <a:srgbClr val="D5031E"/>
          </a:solidFill>
          <a:ln>
            <a:noFill/>
          </a:ln>
        </p:spPr>
        <p:txBody>
          <a:bodyPr vert="horz" wrap="square" lIns="91440" tIns="45720" rIns="91440" bIns="45720" numCol="1" anchor="t" anchorCtr="0" compatLnSpc="1"/>
          <a:lstStyle/>
          <a:p>
            <a:endParaRPr lang="zh-CN" altLang="en-US"/>
          </a:p>
        </p:txBody>
      </p:sp>
      <p:sp>
        <p:nvSpPr>
          <p:cNvPr id="24" name="文本框 23"/>
          <p:cNvSpPr txBox="1"/>
          <p:nvPr/>
        </p:nvSpPr>
        <p:spPr>
          <a:xfrm>
            <a:off x="7265862" y="2418867"/>
            <a:ext cx="4653280" cy="768350"/>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zh-CN" sz="4400" dirty="0">
                <a:solidFill>
                  <a:schemeClr val="bg1"/>
                </a:solidFill>
                <a:latin typeface="方正姚体" panose="02010601030101010101" pitchFamily="2" charset="-122"/>
                <a:ea typeface="方正姚体" panose="02010601030101010101" pitchFamily="2" charset="-122"/>
              </a:rPr>
              <a:t>更多类型比对资源</a:t>
            </a:r>
            <a:endParaRPr lang="zh-CN" sz="4400" dirty="0">
              <a:solidFill>
                <a:schemeClr val="bg1"/>
              </a:solidFill>
              <a:latin typeface="方正姚体" panose="02010601030101010101" pitchFamily="2" charset="-122"/>
              <a:ea typeface="方正姚体" panose="02010601030101010101" pitchFamily="2" charset="-122"/>
            </a:endParaRPr>
          </a:p>
        </p:txBody>
      </p:sp>
      <p:cxnSp>
        <p:nvCxnSpPr>
          <p:cNvPr id="26" name="直接连接符 25"/>
          <p:cNvCxnSpPr/>
          <p:nvPr/>
        </p:nvCxnSpPr>
        <p:spPr>
          <a:xfrm>
            <a:off x="5116195" y="3404235"/>
            <a:ext cx="7175500" cy="6985"/>
          </a:xfrm>
          <a:prstGeom prst="line">
            <a:avLst/>
          </a:prstGeom>
          <a:ln w="38100">
            <a:solidFill>
              <a:srgbClr val="D5031E"/>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p:nvGrpSpPr>
        <p:grpSpPr>
          <a:xfrm>
            <a:off x="187325" y="620879"/>
            <a:ext cx="6953319" cy="5556579"/>
            <a:chOff x="-18" y="-1597"/>
            <a:chExt cx="13056" cy="10433"/>
          </a:xfrm>
        </p:grpSpPr>
        <p:sp>
          <p:nvSpPr>
            <p:cNvPr id="2" name="六边形 1"/>
            <p:cNvSpPr/>
            <p:nvPr/>
          </p:nvSpPr>
          <p:spPr>
            <a:xfrm>
              <a:off x="9138" y="-1597"/>
              <a:ext cx="3883" cy="3419"/>
            </a:xfrm>
            <a:prstGeom prst="hexag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mn-ea"/>
              </a:endParaRPr>
            </a:p>
          </p:txBody>
        </p:sp>
        <p:sp>
          <p:nvSpPr>
            <p:cNvPr id="6" name="TextBox 29"/>
            <p:cNvSpPr txBox="1"/>
            <p:nvPr/>
          </p:nvSpPr>
          <p:spPr>
            <a:xfrm>
              <a:off x="10077" y="-278"/>
              <a:ext cx="2005" cy="693"/>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学术期刊</a:t>
              </a:r>
              <a:endParaRPr lang="zh-CN" altLang="en-US" sz="2000" dirty="0">
                <a:solidFill>
                  <a:schemeClr val="bg1"/>
                </a:solidFill>
                <a:latin typeface="+mn-ea"/>
                <a:cs typeface="+mn-ea"/>
                <a:sym typeface="Arial" panose="020B0604020202020204" pitchFamily="34" charset="0"/>
              </a:endParaRPr>
            </a:p>
          </p:txBody>
        </p:sp>
        <p:sp>
          <p:nvSpPr>
            <p:cNvPr id="9" name="六边形 8"/>
            <p:cNvSpPr/>
            <p:nvPr/>
          </p:nvSpPr>
          <p:spPr>
            <a:xfrm>
              <a:off x="9155" y="5406"/>
              <a:ext cx="3883" cy="3419"/>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mn-ea"/>
              </a:endParaRPr>
            </a:p>
          </p:txBody>
        </p:sp>
        <p:sp>
          <p:nvSpPr>
            <p:cNvPr id="12" name="TextBox 29"/>
            <p:cNvSpPr txBox="1"/>
            <p:nvPr/>
          </p:nvSpPr>
          <p:spPr>
            <a:xfrm>
              <a:off x="10105" y="6719"/>
              <a:ext cx="2076" cy="693"/>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网络数据</a:t>
              </a:r>
              <a:endParaRPr lang="zh-CN" altLang="en-US" sz="2000" dirty="0">
                <a:solidFill>
                  <a:schemeClr val="bg1"/>
                </a:solidFill>
                <a:latin typeface="+mn-ea"/>
                <a:cs typeface="+mn-ea"/>
                <a:sym typeface="Arial" panose="020B0604020202020204" pitchFamily="34" charset="0"/>
              </a:endParaRPr>
            </a:p>
          </p:txBody>
        </p:sp>
        <p:sp>
          <p:nvSpPr>
            <p:cNvPr id="3" name="六边形 2"/>
            <p:cNvSpPr/>
            <p:nvPr/>
          </p:nvSpPr>
          <p:spPr>
            <a:xfrm>
              <a:off x="3039" y="5417"/>
              <a:ext cx="3883" cy="3419"/>
            </a:xfrm>
            <a:prstGeom prst="hexag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mn-ea"/>
              </a:endParaRPr>
            </a:p>
          </p:txBody>
        </p:sp>
        <p:sp>
          <p:nvSpPr>
            <p:cNvPr id="27" name="TextBox 29"/>
            <p:cNvSpPr txBox="1"/>
            <p:nvPr/>
          </p:nvSpPr>
          <p:spPr>
            <a:xfrm>
              <a:off x="3766" y="6465"/>
              <a:ext cx="2428" cy="1387"/>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专利、标准、法律法规</a:t>
              </a:r>
              <a:endParaRPr lang="zh-CN" altLang="en-US" sz="2000" dirty="0">
                <a:solidFill>
                  <a:schemeClr val="bg1"/>
                </a:solidFill>
                <a:latin typeface="+mn-ea"/>
                <a:cs typeface="+mn-ea"/>
                <a:sym typeface="Arial" panose="020B0604020202020204" pitchFamily="34" charset="0"/>
              </a:endParaRPr>
            </a:p>
          </p:txBody>
        </p:sp>
        <p:sp>
          <p:nvSpPr>
            <p:cNvPr id="7" name="六边形 6"/>
            <p:cNvSpPr/>
            <p:nvPr/>
          </p:nvSpPr>
          <p:spPr>
            <a:xfrm>
              <a:off x="-18" y="175"/>
              <a:ext cx="3883" cy="3419"/>
            </a:xfrm>
            <a:prstGeom prst="hexag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mn-ea"/>
              </a:endParaRPr>
            </a:p>
          </p:txBody>
        </p:sp>
        <p:sp>
          <p:nvSpPr>
            <p:cNvPr id="29" name="TextBox 29"/>
            <p:cNvSpPr txBox="1"/>
            <p:nvPr/>
          </p:nvSpPr>
          <p:spPr>
            <a:xfrm>
              <a:off x="876" y="1553"/>
              <a:ext cx="2095" cy="693"/>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学术会议</a:t>
              </a:r>
              <a:endParaRPr lang="zh-CN" altLang="en-US" sz="2000" dirty="0">
                <a:solidFill>
                  <a:schemeClr val="bg1"/>
                </a:solidFill>
                <a:latin typeface="+mn-ea"/>
                <a:cs typeface="+mn-ea"/>
                <a:sym typeface="Arial" panose="020B0604020202020204" pitchFamily="34" charset="0"/>
              </a:endParaRPr>
            </a:p>
          </p:txBody>
        </p:sp>
        <p:sp>
          <p:nvSpPr>
            <p:cNvPr id="31" name="六边形 30"/>
            <p:cNvSpPr/>
            <p:nvPr/>
          </p:nvSpPr>
          <p:spPr>
            <a:xfrm>
              <a:off x="6094" y="3664"/>
              <a:ext cx="3883" cy="3419"/>
            </a:xfrm>
            <a:prstGeom prst="hexag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mn-ea"/>
              </a:endParaRPr>
            </a:p>
          </p:txBody>
        </p:sp>
        <p:sp>
          <p:nvSpPr>
            <p:cNvPr id="32" name="TextBox 29"/>
            <p:cNvSpPr txBox="1"/>
            <p:nvPr/>
          </p:nvSpPr>
          <p:spPr>
            <a:xfrm>
              <a:off x="6953" y="5073"/>
              <a:ext cx="2165" cy="693"/>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报纸数据</a:t>
              </a:r>
              <a:endParaRPr lang="zh-CN" altLang="en-US" sz="2000" dirty="0">
                <a:solidFill>
                  <a:schemeClr val="bg1"/>
                </a:solidFill>
                <a:latin typeface="+mn-ea"/>
                <a:cs typeface="+mn-ea"/>
                <a:sym typeface="Arial" panose="020B0604020202020204" pitchFamily="34" charset="0"/>
              </a:endParaRPr>
            </a:p>
          </p:txBody>
        </p:sp>
        <p:sp>
          <p:nvSpPr>
            <p:cNvPr id="33" name="六边形 32"/>
            <p:cNvSpPr/>
            <p:nvPr/>
          </p:nvSpPr>
          <p:spPr>
            <a:xfrm>
              <a:off x="3039" y="1949"/>
              <a:ext cx="3883" cy="3419"/>
            </a:xfrm>
            <a:prstGeom prst="hexagon">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mn-ea"/>
              </a:endParaRPr>
            </a:p>
          </p:txBody>
        </p:sp>
        <p:sp>
          <p:nvSpPr>
            <p:cNvPr id="34" name="TextBox 29"/>
            <p:cNvSpPr txBox="1"/>
            <p:nvPr/>
          </p:nvSpPr>
          <p:spPr>
            <a:xfrm>
              <a:off x="3987" y="3328"/>
              <a:ext cx="1988" cy="693"/>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自有数据</a:t>
              </a:r>
              <a:endParaRPr lang="zh-CN" altLang="en-US" sz="2000" dirty="0">
                <a:solidFill>
                  <a:schemeClr val="bg1"/>
                </a:solidFill>
                <a:latin typeface="+mn-ea"/>
                <a:cs typeface="+mn-ea"/>
                <a:sym typeface="Arial" panose="020B0604020202020204" pitchFamily="34" charset="0"/>
              </a:endParaRPr>
            </a:p>
          </p:txBody>
        </p:sp>
        <p:sp>
          <p:nvSpPr>
            <p:cNvPr id="36" name="六边形 35"/>
            <p:cNvSpPr/>
            <p:nvPr/>
          </p:nvSpPr>
          <p:spPr>
            <a:xfrm>
              <a:off x="-18" y="3664"/>
              <a:ext cx="3883" cy="3419"/>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mn-ea"/>
              </a:endParaRPr>
            </a:p>
          </p:txBody>
        </p:sp>
        <p:sp>
          <p:nvSpPr>
            <p:cNvPr id="37" name="TextBox 29"/>
            <p:cNvSpPr txBox="1"/>
            <p:nvPr/>
          </p:nvSpPr>
          <p:spPr>
            <a:xfrm>
              <a:off x="1049" y="5043"/>
              <a:ext cx="2247" cy="693"/>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学位论文</a:t>
              </a:r>
              <a:endParaRPr lang="zh-CN" altLang="en-US" sz="2000" dirty="0">
                <a:solidFill>
                  <a:schemeClr val="bg1"/>
                </a:solidFill>
                <a:latin typeface="+mn-ea"/>
                <a:cs typeface="+mn-ea"/>
                <a:sym typeface="Arial" panose="020B0604020202020204" pitchFamily="34" charset="0"/>
              </a:endParaRPr>
            </a:p>
          </p:txBody>
        </p:sp>
        <p:sp>
          <p:nvSpPr>
            <p:cNvPr id="38" name="六边形 37"/>
            <p:cNvSpPr/>
            <p:nvPr/>
          </p:nvSpPr>
          <p:spPr>
            <a:xfrm>
              <a:off x="6094" y="175"/>
              <a:ext cx="3883" cy="3419"/>
            </a:xfrm>
            <a:prstGeom prst="hexag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mn-ea"/>
              </a:endParaRPr>
            </a:p>
          </p:txBody>
        </p:sp>
        <p:sp>
          <p:nvSpPr>
            <p:cNvPr id="8" name="TextBox 29"/>
            <p:cNvSpPr txBox="1"/>
            <p:nvPr/>
          </p:nvSpPr>
          <p:spPr>
            <a:xfrm>
              <a:off x="7449" y="1584"/>
              <a:ext cx="1173" cy="693"/>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公文</a:t>
              </a:r>
              <a:endParaRPr lang="zh-CN" altLang="en-US" sz="2000" dirty="0">
                <a:solidFill>
                  <a:schemeClr val="bg1"/>
                </a:solidFill>
                <a:latin typeface="+mn-ea"/>
                <a:cs typeface="+mn-ea"/>
                <a:sym typeface="Arial" panose="020B0604020202020204" pitchFamily="34" charset="0"/>
              </a:endParaRPr>
            </a:p>
          </p:txBody>
        </p:sp>
      </p:grpSp>
      <p:pic>
        <p:nvPicPr>
          <p:cNvPr id="13"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文本框 77"/>
          <p:cNvSpPr txBox="1"/>
          <p:nvPr/>
        </p:nvSpPr>
        <p:spPr>
          <a:xfrm>
            <a:off x="7661275" y="3748405"/>
            <a:ext cx="4072255" cy="1014730"/>
          </a:xfrm>
          <a:prstGeom prst="rect">
            <a:avLst/>
          </a:prstGeom>
          <a:noFill/>
        </p:spPr>
        <p:txBody>
          <a:bodyPr wrap="square" rtlCol="0">
            <a:spAutoFit/>
          </a:bodyPr>
          <a:lstStyle/>
          <a:p>
            <a:pPr marL="342900" indent="-342900">
              <a:lnSpc>
                <a:spcPct val="150000"/>
              </a:lnSpc>
              <a:buFont typeface="Wingdings" panose="05000000000000000000" charset="0"/>
              <a:buChar char=""/>
            </a:pPr>
            <a:r>
              <a:rPr lang="zh-CN" altLang="en-US" sz="2000" dirty="0">
                <a:solidFill>
                  <a:schemeClr val="bg1"/>
                </a:solidFill>
                <a:latin typeface="+mn-ea"/>
              </a:rPr>
              <a:t>关注高质量学术型比对数据</a:t>
            </a:r>
            <a:endParaRPr lang="zh-CN" altLang="en-US" sz="2000" dirty="0">
              <a:solidFill>
                <a:schemeClr val="bg1"/>
              </a:solidFill>
              <a:latin typeface="+mn-ea"/>
            </a:endParaRPr>
          </a:p>
          <a:p>
            <a:pPr marL="342900" indent="-342900">
              <a:lnSpc>
                <a:spcPct val="150000"/>
              </a:lnSpc>
              <a:buFont typeface="Wingdings" panose="05000000000000000000" charset="0"/>
              <a:buChar char=""/>
            </a:pPr>
            <a:r>
              <a:rPr lang="zh-CN" altLang="en-US" sz="2000" dirty="0">
                <a:solidFill>
                  <a:schemeClr val="bg1"/>
                </a:solidFill>
                <a:latin typeface="+mn-ea"/>
              </a:rPr>
              <a:t>减少无价值文献干扰</a:t>
            </a:r>
            <a:endParaRPr lang="zh-CN" altLang="en-US" sz="2000" dirty="0">
              <a:solidFill>
                <a:schemeClr val="bg1"/>
              </a:solidFill>
              <a:latin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10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wipe(up)">
                                      <p:cBhvr>
                                        <p:cTn id="22"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4" grpId="0"/>
      <p:bldP spid="7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55015" y="1243330"/>
            <a:ext cx="8821420" cy="5234940"/>
            <a:chOff x="3237" y="2601"/>
            <a:chExt cx="13604" cy="8072"/>
          </a:xfrm>
        </p:grpSpPr>
        <p:sp>
          <p:nvSpPr>
            <p:cNvPr id="3" name="矩形 2"/>
            <p:cNvSpPr/>
            <p:nvPr/>
          </p:nvSpPr>
          <p:spPr>
            <a:xfrm>
              <a:off x="7772" y="2608"/>
              <a:ext cx="4534" cy="2684"/>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705">
                <a:sym typeface="+mn-ea"/>
              </a:endParaRPr>
            </a:p>
          </p:txBody>
        </p:sp>
        <p:sp>
          <p:nvSpPr>
            <p:cNvPr id="4" name="矩形 3"/>
            <p:cNvSpPr/>
            <p:nvPr/>
          </p:nvSpPr>
          <p:spPr>
            <a:xfrm>
              <a:off x="3237" y="2601"/>
              <a:ext cx="4535" cy="2691"/>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705">
                <a:sym typeface="+mn-ea"/>
              </a:endParaRPr>
            </a:p>
          </p:txBody>
        </p:sp>
        <p:sp>
          <p:nvSpPr>
            <p:cNvPr id="10" name="矩形 9"/>
            <p:cNvSpPr/>
            <p:nvPr/>
          </p:nvSpPr>
          <p:spPr>
            <a:xfrm>
              <a:off x="7771" y="5292"/>
              <a:ext cx="4535" cy="2695"/>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705">
                <a:sym typeface="+mn-ea"/>
              </a:endParaRPr>
            </a:p>
          </p:txBody>
        </p:sp>
        <p:sp>
          <p:nvSpPr>
            <p:cNvPr id="11" name="矩形 10"/>
            <p:cNvSpPr/>
            <p:nvPr/>
          </p:nvSpPr>
          <p:spPr>
            <a:xfrm>
              <a:off x="3237" y="5306"/>
              <a:ext cx="4535" cy="2691"/>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705">
                <a:sym typeface="+mn-ea"/>
              </a:endParaRPr>
            </a:p>
          </p:txBody>
        </p:sp>
        <p:sp>
          <p:nvSpPr>
            <p:cNvPr id="13" name="矩形 12"/>
            <p:cNvSpPr/>
            <p:nvPr/>
          </p:nvSpPr>
          <p:spPr>
            <a:xfrm>
              <a:off x="12306" y="5304"/>
              <a:ext cx="4534" cy="2684"/>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705">
                <a:sym typeface="+mn-ea"/>
              </a:endParaRPr>
            </a:p>
          </p:txBody>
        </p:sp>
        <p:sp>
          <p:nvSpPr>
            <p:cNvPr id="15" name="矩形 14"/>
            <p:cNvSpPr/>
            <p:nvPr/>
          </p:nvSpPr>
          <p:spPr>
            <a:xfrm>
              <a:off x="12306" y="2601"/>
              <a:ext cx="4535" cy="2691"/>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0" name="矩形 19"/>
            <p:cNvSpPr/>
            <p:nvPr/>
          </p:nvSpPr>
          <p:spPr>
            <a:xfrm>
              <a:off x="12306" y="7988"/>
              <a:ext cx="4534" cy="2684"/>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705">
                <a:sym typeface="+mn-ea"/>
              </a:endParaRPr>
            </a:p>
          </p:txBody>
        </p:sp>
        <p:sp>
          <p:nvSpPr>
            <p:cNvPr id="21" name="矩形 20"/>
            <p:cNvSpPr/>
            <p:nvPr/>
          </p:nvSpPr>
          <p:spPr>
            <a:xfrm>
              <a:off x="7772" y="7982"/>
              <a:ext cx="4535" cy="2691"/>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705">
                <a:sym typeface="+mn-ea"/>
              </a:endParaRPr>
            </a:p>
          </p:txBody>
        </p:sp>
        <p:sp>
          <p:nvSpPr>
            <p:cNvPr id="22" name="矩形 21"/>
            <p:cNvSpPr/>
            <p:nvPr/>
          </p:nvSpPr>
          <p:spPr>
            <a:xfrm>
              <a:off x="3237" y="7988"/>
              <a:ext cx="4534" cy="2684"/>
            </a:xfrm>
            <a:prstGeom prst="rect">
              <a:avLst/>
            </a:prstGeom>
            <a:solidFill>
              <a:schemeClr val="tx1">
                <a:lumMod val="75000"/>
                <a:lumOff val="25000"/>
                <a:alpha val="95000"/>
              </a:schemeClr>
            </a:solidFill>
            <a:ln w="28575">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1705">
                <a:sym typeface="+mn-ea"/>
              </a:endParaRPr>
            </a:p>
          </p:txBody>
        </p:sp>
      </p:grpSp>
      <p:sp>
        <p:nvSpPr>
          <p:cNvPr id="26" name="矩形 25"/>
          <p:cNvSpPr/>
          <p:nvPr/>
        </p:nvSpPr>
        <p:spPr>
          <a:xfrm>
            <a:off x="9966325" y="1254125"/>
            <a:ext cx="1212850" cy="523303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27" name="文本框 26"/>
          <p:cNvSpPr txBox="1"/>
          <p:nvPr/>
        </p:nvSpPr>
        <p:spPr>
          <a:xfrm>
            <a:off x="10278745" y="1952625"/>
            <a:ext cx="588645" cy="3773170"/>
          </a:xfrm>
          <a:prstGeom prst="rect">
            <a:avLst/>
          </a:prstGeom>
          <a:noFill/>
        </p:spPr>
        <p:txBody>
          <a:bodyPr wrap="square" rtlCol="0">
            <a:spAutoFit/>
          </a:bodyPr>
          <a:lstStyle/>
          <a:p>
            <a:r>
              <a:rPr lang="zh-CN" altLang="en-US" sz="2655" dirty="0"/>
              <a:t>更</a:t>
            </a:r>
            <a:endParaRPr lang="en-US" altLang="zh-CN" sz="2655" dirty="0"/>
          </a:p>
          <a:p>
            <a:r>
              <a:rPr lang="zh-CN" altLang="en-US" sz="2655" dirty="0"/>
              <a:t>多</a:t>
            </a:r>
            <a:endParaRPr lang="zh-CN" altLang="en-US" sz="2655" dirty="0"/>
          </a:p>
          <a:p>
            <a:r>
              <a:rPr lang="zh-CN" altLang="en-US" sz="2655" dirty="0"/>
              <a:t>功</a:t>
            </a:r>
            <a:endParaRPr lang="zh-CN" altLang="en-US" sz="2655" dirty="0"/>
          </a:p>
          <a:p>
            <a:r>
              <a:rPr lang="zh-CN" altLang="en-US" sz="2655" dirty="0"/>
              <a:t>能</a:t>
            </a:r>
            <a:endParaRPr lang="zh-CN" altLang="en-US" sz="2655" dirty="0"/>
          </a:p>
          <a:p>
            <a:r>
              <a:rPr lang="zh-CN" altLang="en-US" sz="2655" dirty="0"/>
              <a:t>等</a:t>
            </a:r>
            <a:endParaRPr lang="zh-CN" altLang="en-US" sz="2655" dirty="0"/>
          </a:p>
          <a:p>
            <a:r>
              <a:rPr lang="zh-CN" altLang="en-US" sz="2655" dirty="0"/>
              <a:t>待</a:t>
            </a:r>
            <a:endParaRPr lang="zh-CN" altLang="en-US" sz="2655" dirty="0"/>
          </a:p>
          <a:p>
            <a:r>
              <a:rPr lang="zh-CN" altLang="en-US" sz="2655" dirty="0"/>
              <a:t>发</a:t>
            </a:r>
            <a:endParaRPr lang="zh-CN" altLang="en-US" sz="2655" dirty="0"/>
          </a:p>
          <a:p>
            <a:r>
              <a:rPr lang="zh-CN" altLang="en-US" sz="2655" dirty="0"/>
              <a:t>现</a:t>
            </a:r>
            <a:endParaRPr lang="zh-CN" altLang="en-US" sz="2655" dirty="0"/>
          </a:p>
          <a:p>
            <a:r>
              <a:rPr lang="en-US" altLang="zh-CN" sz="2655" dirty="0"/>
              <a:t>...</a:t>
            </a:r>
            <a:endParaRPr lang="en-US" altLang="zh-CN" sz="2655" dirty="0"/>
          </a:p>
        </p:txBody>
      </p:sp>
      <p:grpSp>
        <p:nvGrpSpPr>
          <p:cNvPr id="7" name="组合 6"/>
          <p:cNvGrpSpPr/>
          <p:nvPr/>
        </p:nvGrpSpPr>
        <p:grpSpPr>
          <a:xfrm>
            <a:off x="955675" y="1839595"/>
            <a:ext cx="8015605" cy="4058285"/>
            <a:chOff x="3403" y="3596"/>
            <a:chExt cx="12623" cy="6391"/>
          </a:xfrm>
        </p:grpSpPr>
        <p:sp>
          <p:nvSpPr>
            <p:cNvPr id="6" name="TextBox 29"/>
            <p:cNvSpPr txBox="1"/>
            <p:nvPr/>
          </p:nvSpPr>
          <p:spPr>
            <a:xfrm>
              <a:off x="4103" y="3596"/>
              <a:ext cx="2597"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多种送检方式</a:t>
              </a:r>
              <a:endParaRPr lang="zh-CN" altLang="en-US" sz="2000" dirty="0">
                <a:solidFill>
                  <a:schemeClr val="bg1"/>
                </a:solidFill>
                <a:latin typeface="+mn-ea"/>
                <a:cs typeface="+mn-ea"/>
                <a:sym typeface="Arial" panose="020B0604020202020204" pitchFamily="34" charset="0"/>
              </a:endParaRPr>
            </a:p>
          </p:txBody>
        </p:sp>
        <p:sp>
          <p:nvSpPr>
            <p:cNvPr id="14" name="TextBox 29"/>
            <p:cNvSpPr txBox="1"/>
            <p:nvPr/>
          </p:nvSpPr>
          <p:spPr>
            <a:xfrm>
              <a:off x="13896" y="6455"/>
              <a:ext cx="1536"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自建库</a:t>
              </a:r>
              <a:endParaRPr lang="zh-CN" altLang="en-US" sz="2000" dirty="0">
                <a:solidFill>
                  <a:schemeClr val="bg1"/>
                </a:solidFill>
                <a:latin typeface="+mn-ea"/>
                <a:cs typeface="+mn-ea"/>
                <a:sym typeface="Arial" panose="020B0604020202020204" pitchFamily="34" charset="0"/>
              </a:endParaRPr>
            </a:p>
          </p:txBody>
        </p:sp>
        <p:sp>
          <p:nvSpPr>
            <p:cNvPr id="16" name="TextBox 29"/>
            <p:cNvSpPr txBox="1"/>
            <p:nvPr/>
          </p:nvSpPr>
          <p:spPr>
            <a:xfrm>
              <a:off x="13303" y="3596"/>
              <a:ext cx="2723"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建立院系结构</a:t>
              </a:r>
              <a:endParaRPr lang="zh-CN" altLang="en-US" sz="2000" dirty="0">
                <a:solidFill>
                  <a:schemeClr val="bg1"/>
                </a:solidFill>
                <a:latin typeface="+mn-ea"/>
                <a:cs typeface="+mn-ea"/>
                <a:sym typeface="Arial" panose="020B0604020202020204" pitchFamily="34" charset="0"/>
              </a:endParaRPr>
            </a:p>
          </p:txBody>
        </p:sp>
        <p:sp>
          <p:nvSpPr>
            <p:cNvPr id="17" name="TextBox 29"/>
            <p:cNvSpPr txBox="1"/>
            <p:nvPr/>
          </p:nvSpPr>
          <p:spPr>
            <a:xfrm>
              <a:off x="8529" y="6468"/>
              <a:ext cx="3220"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多级账号权限管理</a:t>
              </a:r>
              <a:endParaRPr lang="zh-CN" altLang="en-US" sz="2000" dirty="0">
                <a:solidFill>
                  <a:schemeClr val="bg1"/>
                </a:solidFill>
                <a:latin typeface="+mn-ea"/>
                <a:cs typeface="+mn-ea"/>
                <a:sym typeface="Arial" panose="020B0604020202020204" pitchFamily="34" charset="0"/>
              </a:endParaRPr>
            </a:p>
          </p:txBody>
        </p:sp>
        <p:sp>
          <p:nvSpPr>
            <p:cNvPr id="18" name="TextBox 29"/>
            <p:cNvSpPr txBox="1"/>
            <p:nvPr/>
          </p:nvSpPr>
          <p:spPr>
            <a:xfrm>
              <a:off x="8276" y="3596"/>
              <a:ext cx="3726"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送检文件元数据提取</a:t>
              </a:r>
              <a:endParaRPr lang="zh-CN" altLang="en-US" sz="2000" dirty="0">
                <a:solidFill>
                  <a:schemeClr val="bg1"/>
                </a:solidFill>
                <a:latin typeface="+mn-ea"/>
                <a:cs typeface="+mn-ea"/>
                <a:sym typeface="Arial" panose="020B0604020202020204" pitchFamily="34" charset="0"/>
              </a:endParaRPr>
            </a:p>
          </p:txBody>
        </p:sp>
        <p:sp>
          <p:nvSpPr>
            <p:cNvPr id="19" name="TextBox 29"/>
            <p:cNvSpPr txBox="1"/>
            <p:nvPr/>
          </p:nvSpPr>
          <p:spPr>
            <a:xfrm>
              <a:off x="3544" y="6468"/>
              <a:ext cx="3717"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检测结果可视化统计</a:t>
              </a:r>
              <a:endParaRPr lang="zh-CN" altLang="en-US" sz="2000" dirty="0">
                <a:solidFill>
                  <a:schemeClr val="bg1"/>
                </a:solidFill>
                <a:latin typeface="+mn-ea"/>
                <a:cs typeface="+mn-ea"/>
                <a:sym typeface="Arial" panose="020B0604020202020204" pitchFamily="34" charset="0"/>
              </a:endParaRPr>
            </a:p>
          </p:txBody>
        </p:sp>
        <p:sp>
          <p:nvSpPr>
            <p:cNvPr id="23" name="TextBox 29"/>
            <p:cNvSpPr txBox="1"/>
            <p:nvPr/>
          </p:nvSpPr>
          <p:spPr>
            <a:xfrm>
              <a:off x="3403" y="9239"/>
              <a:ext cx="3999"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检测信息文件夹管理</a:t>
              </a:r>
              <a:endParaRPr lang="zh-CN" altLang="en-US" sz="2000" dirty="0">
                <a:solidFill>
                  <a:schemeClr val="bg1"/>
                </a:solidFill>
                <a:latin typeface="+mn-ea"/>
                <a:cs typeface="+mn-ea"/>
                <a:sym typeface="Arial" panose="020B0604020202020204" pitchFamily="34" charset="0"/>
              </a:endParaRPr>
            </a:p>
          </p:txBody>
        </p:sp>
        <p:sp>
          <p:nvSpPr>
            <p:cNvPr id="24" name="TextBox 29"/>
            <p:cNvSpPr txBox="1"/>
            <p:nvPr/>
          </p:nvSpPr>
          <p:spPr>
            <a:xfrm>
              <a:off x="13691" y="9406"/>
              <a:ext cx="1948"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分库检测</a:t>
              </a:r>
              <a:endParaRPr lang="zh-CN" altLang="en-US" sz="2000" dirty="0">
                <a:solidFill>
                  <a:schemeClr val="bg1"/>
                </a:solidFill>
                <a:latin typeface="+mn-ea"/>
                <a:cs typeface="+mn-ea"/>
                <a:sym typeface="Arial" panose="020B0604020202020204" pitchFamily="34" charset="0"/>
              </a:endParaRPr>
            </a:p>
          </p:txBody>
        </p:sp>
        <p:sp>
          <p:nvSpPr>
            <p:cNvPr id="25" name="TextBox 29"/>
            <p:cNvSpPr txBox="1"/>
            <p:nvPr/>
          </p:nvSpPr>
          <p:spPr>
            <a:xfrm>
              <a:off x="8789" y="9406"/>
              <a:ext cx="2700" cy="581"/>
            </a:xfrm>
            <a:prstGeom prst="rect">
              <a:avLst/>
            </a:prstGeom>
            <a:noFill/>
          </p:spPr>
          <p:txBody>
            <a:bodyPr wrap="square" lIns="0" tIns="0" rIns="0" bIns="0" rtlCol="0">
              <a:spAutoFit/>
            </a:bodyPr>
            <a:lstStyle/>
            <a:p>
              <a:pPr>
                <a:lnSpc>
                  <a:spcPct val="120000"/>
                </a:lnSpc>
              </a:pPr>
              <a:r>
                <a:rPr lang="zh-CN" altLang="en-US" sz="2000" dirty="0">
                  <a:solidFill>
                    <a:schemeClr val="bg1"/>
                  </a:solidFill>
                  <a:latin typeface="+mn-ea"/>
                  <a:cs typeface="+mn-ea"/>
                  <a:sym typeface="Arial" panose="020B0604020202020204" pitchFamily="34" charset="0"/>
                </a:rPr>
                <a:t>在线操作帮助</a:t>
              </a:r>
              <a:endParaRPr lang="zh-CN" altLang="en-US" sz="2000" dirty="0">
                <a:solidFill>
                  <a:schemeClr val="bg1"/>
                </a:solidFill>
                <a:latin typeface="+mn-ea"/>
                <a:cs typeface="+mn-ea"/>
                <a:sym typeface="Arial" panose="020B0604020202020204" pitchFamily="34" charset="0"/>
              </a:endParaRPr>
            </a:p>
          </p:txBody>
        </p:sp>
      </p:grpSp>
      <p:pic>
        <p:nvPicPr>
          <p:cNvPr id="9"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093041" y="1905673"/>
            <a:ext cx="406400" cy="406400"/>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092859" y="2630208"/>
            <a:ext cx="406400" cy="4064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761833" y="1036968"/>
            <a:ext cx="4297680" cy="922020"/>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zh-CN" altLang="en-US" sz="5400" dirty="0">
                <a:latin typeface="方正姚体" panose="02010601030101010101" pitchFamily="2" charset="-122"/>
                <a:ea typeface="方正姚体" panose="02010601030101010101" pitchFamily="2" charset="-122"/>
              </a:rPr>
              <a:t>全新检测算法</a:t>
            </a:r>
            <a:endParaRPr lang="zh-CN" altLang="en-US" sz="5400" dirty="0">
              <a:latin typeface="方正姚体" panose="02010601030101010101" pitchFamily="2" charset="-122"/>
              <a:ea typeface="方正姚体" panose="02010601030101010101" pitchFamily="2" charset="-122"/>
            </a:endParaRPr>
          </a:p>
        </p:txBody>
      </p:sp>
      <p:sp>
        <p:nvSpPr>
          <p:cNvPr id="10" name="文本框 9"/>
          <p:cNvSpPr txBox="1"/>
          <p:nvPr/>
        </p:nvSpPr>
        <p:spPr>
          <a:xfrm>
            <a:off x="759060" y="2099171"/>
            <a:ext cx="5336939" cy="1568450"/>
          </a:xfrm>
          <a:prstGeom prst="rect">
            <a:avLst/>
          </a:prstGeom>
          <a:noFill/>
        </p:spPr>
        <p:txBody>
          <a:bodyPr wrap="square" rtlCol="0">
            <a:spAutoFit/>
          </a:bodyPr>
          <a:lstStyle/>
          <a:p>
            <a:pPr marL="285750" indent="-285750" algn="l">
              <a:lnSpc>
                <a:spcPct val="200000"/>
              </a:lnSpc>
              <a:buFont typeface="Wingdings" panose="05000000000000000000" charset="0"/>
              <a:buChar char=""/>
            </a:pPr>
            <a:r>
              <a:rPr lang="en-US" altLang="zh-CN" sz="1600" b="1" dirty="0">
                <a:solidFill>
                  <a:schemeClr val="tx1">
                    <a:lumMod val="50000"/>
                    <a:lumOff val="50000"/>
                  </a:schemeClr>
                </a:solidFill>
                <a:latin typeface="+mj-ea"/>
                <a:ea typeface="+mj-ea"/>
                <a:sym typeface="+mn-ea"/>
              </a:rPr>
              <a:t> 同义词识别特性，语义理解特性</a:t>
            </a:r>
            <a:endParaRPr lang="en-US" altLang="zh-CN" sz="1600" b="1" dirty="0">
              <a:solidFill>
                <a:schemeClr val="tx1">
                  <a:lumMod val="50000"/>
                  <a:lumOff val="50000"/>
                </a:schemeClr>
              </a:solidFill>
              <a:latin typeface="+mj-ea"/>
              <a:ea typeface="+mj-ea"/>
              <a:sym typeface="+mn-ea"/>
            </a:endParaRPr>
          </a:p>
          <a:p>
            <a:pPr marL="285750" indent="-285750" algn="l">
              <a:lnSpc>
                <a:spcPct val="200000"/>
              </a:lnSpc>
              <a:buFont typeface="Wingdings" panose="05000000000000000000" charset="0"/>
              <a:buChar char=""/>
            </a:pPr>
            <a:r>
              <a:rPr lang="en-US" altLang="zh-CN" sz="1600" dirty="0">
                <a:solidFill>
                  <a:schemeClr val="tx1">
                    <a:lumMod val="50000"/>
                    <a:lumOff val="50000"/>
                  </a:schemeClr>
                </a:solidFill>
                <a:sym typeface="+mn-ea"/>
              </a:rPr>
              <a:t>“正交基的软聚类+分词倒排”的快速检索方法</a:t>
            </a:r>
            <a:endParaRPr lang="en-US" altLang="zh-CN" sz="1600" dirty="0">
              <a:solidFill>
                <a:schemeClr val="tx1">
                  <a:lumMod val="50000"/>
                  <a:lumOff val="50000"/>
                </a:schemeClr>
              </a:solidFill>
            </a:endParaRPr>
          </a:p>
          <a:p>
            <a:pPr marL="285750" indent="-285750" algn="l">
              <a:lnSpc>
                <a:spcPct val="200000"/>
              </a:lnSpc>
              <a:buFont typeface="Wingdings" panose="05000000000000000000" charset="0"/>
              <a:buChar char=""/>
            </a:pPr>
            <a:r>
              <a:rPr lang="en-US" altLang="zh-CN" sz="1600" dirty="0">
                <a:solidFill>
                  <a:schemeClr val="tx1">
                    <a:lumMod val="50000"/>
                    <a:lumOff val="50000"/>
                  </a:schemeClr>
                </a:solidFill>
                <a:sym typeface="+mn-ea"/>
              </a:rPr>
              <a:t>“相同词+最长公共子序列算法”的精确匹配算法</a:t>
            </a:r>
            <a:endParaRPr lang="en-US" altLang="zh-CN" sz="1600" dirty="0">
              <a:solidFill>
                <a:schemeClr val="tx1">
                  <a:lumMod val="50000"/>
                  <a:lumOff val="50000"/>
                </a:schemeClr>
              </a:solidFill>
            </a:endParaRPr>
          </a:p>
        </p:txBody>
      </p:sp>
      <p:cxnSp>
        <p:nvCxnSpPr>
          <p:cNvPr id="11" name="直接连接符 10"/>
          <p:cNvCxnSpPr/>
          <p:nvPr/>
        </p:nvCxnSpPr>
        <p:spPr>
          <a:xfrm flipV="1">
            <a:off x="843375" y="1989326"/>
            <a:ext cx="4396283" cy="396"/>
          </a:xfrm>
          <a:prstGeom prst="line">
            <a:avLst/>
          </a:prstGeom>
          <a:ln w="3175">
            <a:solidFill>
              <a:srgbClr val="D5031E"/>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843375" y="4366942"/>
            <a:ext cx="1878330" cy="1753235"/>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en-US" sz="10800" dirty="0">
                <a:solidFill>
                  <a:srgbClr val="D5031E"/>
                </a:solidFill>
              </a:rPr>
              <a:t>20</a:t>
            </a:r>
            <a:r>
              <a:rPr lang="en-US" sz="9600" dirty="0">
                <a:solidFill>
                  <a:srgbClr val="D5031E"/>
                </a:solidFill>
              </a:rPr>
              <a:t>s</a:t>
            </a:r>
            <a:endParaRPr lang="en-US" sz="9600" dirty="0">
              <a:solidFill>
                <a:srgbClr val="D5031E"/>
              </a:solidFill>
            </a:endParaRPr>
          </a:p>
        </p:txBody>
      </p:sp>
      <p:sp>
        <p:nvSpPr>
          <p:cNvPr id="14" name="文本框 13"/>
          <p:cNvSpPr txBox="1"/>
          <p:nvPr/>
        </p:nvSpPr>
        <p:spPr>
          <a:xfrm>
            <a:off x="3297579" y="4466900"/>
            <a:ext cx="3246096" cy="1420495"/>
          </a:xfrm>
          <a:prstGeom prst="rect">
            <a:avLst/>
          </a:prstGeom>
          <a:noFill/>
        </p:spPr>
        <p:txBody>
          <a:bodyPr wrap="square" rtlCol="0">
            <a:spAutoFit/>
          </a:bodyPr>
          <a:lstStyle/>
          <a:p>
            <a:pPr>
              <a:lnSpc>
                <a:spcPct val="120000"/>
              </a:lnSpc>
            </a:pPr>
            <a:r>
              <a:rPr lang="zh-CN" altLang="en-US" sz="2400" dirty="0">
                <a:solidFill>
                  <a:schemeClr val="tx1">
                    <a:lumMod val="50000"/>
                    <a:lumOff val="50000"/>
                  </a:schemeClr>
                </a:solidFill>
              </a:rPr>
              <a:t>算法精准，识别更细致</a:t>
            </a:r>
            <a:endParaRPr lang="zh-CN" altLang="en-US" sz="2400" dirty="0">
              <a:solidFill>
                <a:schemeClr val="tx1">
                  <a:lumMod val="50000"/>
                  <a:lumOff val="50000"/>
                </a:schemeClr>
              </a:solidFill>
            </a:endParaRPr>
          </a:p>
          <a:p>
            <a:pPr>
              <a:lnSpc>
                <a:spcPct val="120000"/>
              </a:lnSpc>
            </a:pPr>
            <a:endParaRPr lang="zh-CN" altLang="en-US" sz="2400" dirty="0">
              <a:solidFill>
                <a:schemeClr val="tx1">
                  <a:lumMod val="50000"/>
                  <a:lumOff val="50000"/>
                </a:schemeClr>
              </a:solidFill>
            </a:endParaRPr>
          </a:p>
          <a:p>
            <a:pPr>
              <a:lnSpc>
                <a:spcPct val="120000"/>
              </a:lnSpc>
            </a:pPr>
            <a:r>
              <a:rPr lang="zh-CN" altLang="en-US" sz="2400" dirty="0">
                <a:solidFill>
                  <a:schemeClr val="tx1">
                    <a:lumMod val="50000"/>
                    <a:lumOff val="50000"/>
                  </a:schemeClr>
                </a:solidFill>
              </a:rPr>
              <a:t>算法智能，识别更聪明</a:t>
            </a:r>
            <a:endParaRPr lang="zh-CN" altLang="en-US" sz="2400" dirty="0">
              <a:solidFill>
                <a:schemeClr val="tx1">
                  <a:lumMod val="50000"/>
                  <a:lumOff val="50000"/>
                </a:schemeClr>
              </a:solidFill>
            </a:endParaRPr>
          </a:p>
        </p:txBody>
      </p:sp>
      <p:cxnSp>
        <p:nvCxnSpPr>
          <p:cNvPr id="15" name="直接连接符 14"/>
          <p:cNvCxnSpPr/>
          <p:nvPr/>
        </p:nvCxnSpPr>
        <p:spPr>
          <a:xfrm flipV="1">
            <a:off x="3161629" y="4096696"/>
            <a:ext cx="0" cy="216059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7623175" y="1520825"/>
            <a:ext cx="4173855" cy="4523105"/>
          </a:xfrm>
          <a:prstGeom prst="rect">
            <a:avLst/>
          </a:prstGeom>
          <a:noFill/>
        </p:spPr>
        <p:txBody>
          <a:bodyPr wrap="square" rtlCol="0">
            <a:spAutoFit/>
          </a:bodyPr>
          <a:lstStyle/>
          <a:p>
            <a:pPr marL="285750" indent="-285750" algn="l">
              <a:lnSpc>
                <a:spcPct val="300000"/>
              </a:lnSpc>
              <a:buFont typeface="Wingdings" panose="05000000000000000000" charset="0"/>
              <a:buChar char=""/>
            </a:pPr>
            <a:r>
              <a:rPr lang="en-US" altLang="zh-CN" sz="1600" dirty="0">
                <a:solidFill>
                  <a:schemeClr val="tx1">
                    <a:lumMod val="50000"/>
                    <a:lumOff val="50000"/>
                  </a:schemeClr>
                </a:solidFill>
                <a:sym typeface="+mn-ea"/>
              </a:rPr>
              <a:t>基本能识别出较长的句子的抄袭</a:t>
            </a:r>
            <a:endParaRPr lang="en-US" altLang="zh-CN" sz="1600" dirty="0">
              <a:solidFill>
                <a:schemeClr val="tx1">
                  <a:lumMod val="50000"/>
                  <a:lumOff val="50000"/>
                </a:schemeClr>
              </a:solidFill>
            </a:endParaRPr>
          </a:p>
          <a:p>
            <a:pPr marL="285750" indent="-285750" algn="l">
              <a:lnSpc>
                <a:spcPct val="300000"/>
              </a:lnSpc>
              <a:buFont typeface="Wingdings" panose="05000000000000000000" charset="0"/>
              <a:buChar char=""/>
            </a:pPr>
            <a:r>
              <a:rPr lang="en-US" altLang="zh-CN" sz="1600" dirty="0">
                <a:solidFill>
                  <a:schemeClr val="tx1">
                    <a:lumMod val="50000"/>
                    <a:lumOff val="50000"/>
                  </a:schemeClr>
                </a:solidFill>
                <a:sym typeface="+mn-ea"/>
              </a:rPr>
              <a:t>长短句混合抄袭</a:t>
            </a:r>
            <a:endParaRPr lang="en-US" altLang="zh-CN" sz="1600" dirty="0">
              <a:solidFill>
                <a:schemeClr val="tx1">
                  <a:lumMod val="50000"/>
                  <a:lumOff val="50000"/>
                </a:schemeClr>
              </a:solidFill>
            </a:endParaRPr>
          </a:p>
          <a:p>
            <a:pPr marL="285750" indent="-285750" algn="l">
              <a:lnSpc>
                <a:spcPct val="300000"/>
              </a:lnSpc>
              <a:buFont typeface="Wingdings" panose="05000000000000000000" charset="0"/>
              <a:buChar char=""/>
            </a:pPr>
            <a:r>
              <a:rPr lang="en-US" altLang="zh-CN" sz="1600" dirty="0">
                <a:solidFill>
                  <a:schemeClr val="tx1">
                    <a:lumMod val="50000"/>
                    <a:lumOff val="50000"/>
                  </a:schemeClr>
                </a:solidFill>
                <a:sym typeface="+mn-ea"/>
              </a:rPr>
              <a:t>基于词组抄袭</a:t>
            </a:r>
            <a:endParaRPr lang="en-US" altLang="zh-CN" sz="1600" dirty="0">
              <a:solidFill>
                <a:schemeClr val="tx1">
                  <a:lumMod val="50000"/>
                  <a:lumOff val="50000"/>
                </a:schemeClr>
              </a:solidFill>
            </a:endParaRPr>
          </a:p>
          <a:p>
            <a:pPr marL="285750" indent="-285750" algn="l">
              <a:lnSpc>
                <a:spcPct val="300000"/>
              </a:lnSpc>
              <a:buFont typeface="Wingdings" panose="05000000000000000000" charset="0"/>
              <a:buChar char=""/>
            </a:pPr>
            <a:r>
              <a:rPr lang="en-US" altLang="zh-CN" sz="1600" dirty="0">
                <a:solidFill>
                  <a:schemeClr val="tx1">
                    <a:lumMod val="50000"/>
                    <a:lumOff val="50000"/>
                  </a:schemeClr>
                </a:solidFill>
                <a:sym typeface="+mn-ea"/>
              </a:rPr>
              <a:t>连续多个小短句抄袭</a:t>
            </a:r>
            <a:endParaRPr lang="en-US" altLang="zh-CN" sz="1600" dirty="0">
              <a:solidFill>
                <a:schemeClr val="tx1">
                  <a:lumMod val="50000"/>
                  <a:lumOff val="50000"/>
                </a:schemeClr>
              </a:solidFill>
            </a:endParaRPr>
          </a:p>
          <a:p>
            <a:pPr marL="285750" indent="-285750" algn="l">
              <a:lnSpc>
                <a:spcPct val="300000"/>
              </a:lnSpc>
              <a:buFont typeface="Wingdings" panose="05000000000000000000" charset="0"/>
              <a:buChar char=""/>
            </a:pPr>
            <a:r>
              <a:rPr lang="en-US" altLang="zh-CN" sz="1600" dirty="0">
                <a:solidFill>
                  <a:schemeClr val="tx1">
                    <a:lumMod val="50000"/>
                    <a:lumOff val="50000"/>
                  </a:schemeClr>
                </a:solidFill>
                <a:sym typeface="+mn-ea"/>
              </a:rPr>
              <a:t>相似比的值</a:t>
            </a:r>
            <a:r>
              <a:rPr lang="zh-CN" altLang="en-US" sz="1600" dirty="0">
                <a:solidFill>
                  <a:schemeClr val="tx1">
                    <a:lumMod val="50000"/>
                    <a:lumOff val="50000"/>
                  </a:schemeClr>
                </a:solidFill>
                <a:sym typeface="+mn-ea"/>
              </a:rPr>
              <a:t>更加科学准确</a:t>
            </a:r>
            <a:endParaRPr lang="zh-CN" altLang="en-US" sz="1600" dirty="0">
              <a:solidFill>
                <a:schemeClr val="tx1">
                  <a:lumMod val="50000"/>
                  <a:lumOff val="50000"/>
                </a:schemeClr>
              </a:solidFill>
              <a:sym typeface="+mn-ea"/>
            </a:endParaRPr>
          </a:p>
          <a:p>
            <a:pPr marL="285750" indent="-285750" algn="l">
              <a:lnSpc>
                <a:spcPct val="300000"/>
              </a:lnSpc>
              <a:buFont typeface="Wingdings" panose="05000000000000000000" charset="0"/>
              <a:buChar char=""/>
            </a:pPr>
            <a:r>
              <a:rPr lang="en-US" altLang="zh-CN" sz="1600" dirty="0">
                <a:solidFill>
                  <a:schemeClr val="tx1">
                    <a:lumMod val="50000"/>
                    <a:lumOff val="50000"/>
                  </a:schemeClr>
                </a:solidFill>
                <a:sym typeface="+mn-ea"/>
              </a:rPr>
              <a:t> 相似片段的高精确定位</a:t>
            </a:r>
            <a:endParaRPr lang="en-US" altLang="zh-CN" sz="1600" dirty="0">
              <a:solidFill>
                <a:schemeClr val="tx1">
                  <a:lumMod val="50000"/>
                  <a:lumOff val="50000"/>
                </a:schemeClr>
              </a:solidFill>
            </a:endParaRPr>
          </a:p>
        </p:txBody>
      </p:sp>
      <p:sp>
        <p:nvSpPr>
          <p:cNvPr id="3" name="矩形 2"/>
          <p:cNvSpPr/>
          <p:nvPr/>
        </p:nvSpPr>
        <p:spPr>
          <a:xfrm>
            <a:off x="7093041" y="3355378"/>
            <a:ext cx="406400" cy="406400"/>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092859" y="4060228"/>
            <a:ext cx="406400" cy="4064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092859" y="5531523"/>
            <a:ext cx="406400" cy="4064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093041" y="4805718"/>
            <a:ext cx="406400" cy="406400"/>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1000"/>
                                        <p:tgtEl>
                                          <p:spTgt spid="15"/>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up)">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9" grpId="0"/>
      <p:bldP spid="10" grpId="0"/>
      <p:bldP spid="13" grpId="0"/>
      <p:bldP spid="14" grpId="0"/>
      <p:bldP spid="2" grpId="0"/>
      <p:bldP spid="3" grpId="0" bldLvl="0" animBg="1"/>
      <p:bldP spid="12" grpId="0" bldLvl="0" animBg="1"/>
      <p:bldP spid="16" grpId="0" bldLvl="0" animBg="1"/>
      <p:bldP spid="1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438811" y="151836"/>
            <a:ext cx="1403048" cy="335241"/>
          </a:xfrm>
          <a:prstGeom prst="rect">
            <a:avLst/>
          </a:prstGeom>
        </p:spPr>
      </p:pic>
      <p:sp>
        <p:nvSpPr>
          <p:cNvPr id="13" name="矩形 12"/>
          <p:cNvSpPr/>
          <p:nvPr/>
        </p:nvSpPr>
        <p:spPr>
          <a:xfrm>
            <a:off x="8488062" y="458456"/>
            <a:ext cx="3454400" cy="354330"/>
          </a:xfrm>
          <a:prstGeom prst="rect">
            <a:avLst/>
          </a:prstGeom>
        </p:spPr>
        <p:txBody>
          <a:bodyPr wrap="none">
            <a:spAutoFit/>
          </a:bodyPr>
          <a:lstStyle/>
          <a:p>
            <a:pPr algn="ctr">
              <a:buNone/>
            </a:pPr>
            <a:r>
              <a:rPr lang="en-US" altLang="zh-CN" sz="1705" b="1" dirty="0">
                <a:solidFill>
                  <a:schemeClr val="bg1">
                    <a:lumMod val="85000"/>
                  </a:schemeClr>
                </a:solidFill>
                <a:cs typeface="Arial" panose="020B0604020202020204" pitchFamily="34" charset="0"/>
              </a:rPr>
              <a:t>http://pacheck.wanfangdata.com.cn</a:t>
            </a:r>
            <a:endParaRPr lang="en-US" altLang="zh-CN" sz="1705" b="1" dirty="0">
              <a:solidFill>
                <a:schemeClr val="bg1">
                  <a:lumMod val="85000"/>
                </a:schemeClr>
              </a:solidFill>
              <a:cs typeface="Arial" panose="020B0604020202020204" pitchFamily="34" charset="0"/>
            </a:endParaRPr>
          </a:p>
        </p:txBody>
      </p:sp>
      <p:sp>
        <p:nvSpPr>
          <p:cNvPr id="7" name="矩形 6"/>
          <p:cNvSpPr/>
          <p:nvPr/>
        </p:nvSpPr>
        <p:spPr bwMode="auto">
          <a:xfrm>
            <a:off x="6673910" y="60550"/>
            <a:ext cx="5140460" cy="6734400"/>
          </a:xfrm>
          <a:prstGeom prst="rect">
            <a:avLst/>
          </a:prstGeom>
          <a:solidFill>
            <a:srgbClr val="404040"/>
          </a:solidFill>
          <a:ln w="38100">
            <a:solidFill>
              <a:srgbClr val="C00000"/>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86698" tIns="43349" rIns="86698" bIns="43349" numCol="1" rtlCol="0" anchor="t" anchorCtr="0" compatLnSpc="1"/>
          <a:lstStyle/>
          <a:p>
            <a:pPr marL="0" marR="0" indent="0" algn="l" defTabSz="912495"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705" b="0" i="0" u="none" strike="noStrike" cap="none" normalizeH="0" baseline="0">
              <a:ln>
                <a:noFill/>
              </a:ln>
              <a:solidFill>
                <a:schemeClr val="tx1"/>
              </a:solidFill>
              <a:effectLst/>
              <a:latin typeface="Calibri" panose="020F0502020204030204" pitchFamily="34" charset="0"/>
              <a:ea typeface="宋体" panose="02010600030101010101" pitchFamily="2" charset="-122"/>
            </a:endParaRPr>
          </a:p>
        </p:txBody>
      </p:sp>
      <p:pic>
        <p:nvPicPr>
          <p:cNvPr id="14" name="图片 13"/>
          <p:cNvPicPr>
            <a:picLocks noChangeAspect="1"/>
          </p:cNvPicPr>
          <p:nvPr/>
        </p:nvPicPr>
        <p:blipFill>
          <a:blip r:embed="rId2" cstate="print"/>
          <a:stretch>
            <a:fillRect/>
          </a:stretch>
        </p:blipFill>
        <p:spPr>
          <a:xfrm>
            <a:off x="7841615" y="121285"/>
            <a:ext cx="3288030" cy="6635750"/>
          </a:xfrm>
          <a:prstGeom prst="rect">
            <a:avLst/>
          </a:prstGeom>
        </p:spPr>
      </p:pic>
      <p:pic>
        <p:nvPicPr>
          <p:cNvPr id="15" name="图片 14"/>
          <p:cNvPicPr>
            <a:picLocks noChangeAspect="1"/>
          </p:cNvPicPr>
          <p:nvPr/>
        </p:nvPicPr>
        <p:blipFill rotWithShape="1">
          <a:blip r:embed="rId3" cstate="print"/>
          <a:srcRect t="7402"/>
          <a:stretch>
            <a:fillRect/>
          </a:stretch>
        </p:blipFill>
        <p:spPr>
          <a:xfrm>
            <a:off x="7148830" y="158750"/>
            <a:ext cx="4189730" cy="6560820"/>
          </a:xfrm>
          <a:prstGeom prst="rect">
            <a:avLst/>
          </a:prstGeom>
        </p:spPr>
      </p:pic>
      <p:pic>
        <p:nvPicPr>
          <p:cNvPr id="16" name="图片 15"/>
          <p:cNvPicPr>
            <a:picLocks noChangeAspect="1"/>
          </p:cNvPicPr>
          <p:nvPr/>
        </p:nvPicPr>
        <p:blipFill rotWithShape="1">
          <a:blip r:embed="rId4" cstate="print"/>
          <a:srcRect t="3887"/>
          <a:stretch>
            <a:fillRect/>
          </a:stretch>
        </p:blipFill>
        <p:spPr>
          <a:xfrm>
            <a:off x="6859270" y="107950"/>
            <a:ext cx="4768850" cy="6638925"/>
          </a:xfrm>
          <a:prstGeom prst="rect">
            <a:avLst/>
          </a:prstGeom>
        </p:spPr>
      </p:pic>
      <p:sp>
        <p:nvSpPr>
          <p:cNvPr id="82" name="文本框 81"/>
          <p:cNvSpPr txBox="1"/>
          <p:nvPr/>
        </p:nvSpPr>
        <p:spPr>
          <a:xfrm>
            <a:off x="1014572" y="2587814"/>
            <a:ext cx="4897118" cy="3291840"/>
          </a:xfrm>
          <a:prstGeom prst="rect">
            <a:avLst/>
          </a:prstGeom>
          <a:noFill/>
        </p:spPr>
        <p:txBody>
          <a:bodyPr wrap="square" rtlCol="0">
            <a:spAutoFit/>
          </a:bodyPr>
          <a:lstStyle/>
          <a:p>
            <a:pPr marL="285750" indent="-285750" algn="just">
              <a:lnSpc>
                <a:spcPct val="200000"/>
              </a:lnSpc>
              <a:buFont typeface="Wingdings" panose="05000000000000000000" charset="0"/>
              <a:buChar char=""/>
            </a:pPr>
            <a:r>
              <a:rPr lang="zh-CN" altLang="en-US" sz="1600" dirty="0">
                <a:latin typeface="+mn-ea"/>
                <a:sym typeface="+mn-ea"/>
              </a:rPr>
              <a:t>有效呈现新算法指标体系</a:t>
            </a:r>
            <a:endParaRPr lang="en-US" altLang="zh-CN" sz="1600" dirty="0">
              <a:latin typeface="+mn-ea"/>
            </a:endParaRPr>
          </a:p>
          <a:p>
            <a:pPr marL="285750" indent="-285750" algn="just">
              <a:lnSpc>
                <a:spcPct val="200000"/>
              </a:lnSpc>
              <a:buFont typeface="Wingdings" panose="05000000000000000000" charset="0"/>
              <a:buChar char=""/>
            </a:pPr>
            <a:r>
              <a:rPr lang="zh-CN" altLang="en-US" sz="1600" dirty="0">
                <a:latin typeface="+mn-ea"/>
                <a:sym typeface="+mn-ea"/>
              </a:rPr>
              <a:t>下载版与在线版报告功能区分明确</a:t>
            </a:r>
            <a:endParaRPr lang="en-US" altLang="zh-CN" sz="1600" dirty="0">
              <a:latin typeface="+mn-ea"/>
            </a:endParaRPr>
          </a:p>
          <a:p>
            <a:pPr marL="285750" indent="-285750" algn="just">
              <a:lnSpc>
                <a:spcPct val="200000"/>
              </a:lnSpc>
              <a:buFont typeface="Wingdings" panose="05000000000000000000" charset="0"/>
              <a:buChar char=""/>
            </a:pPr>
            <a:r>
              <a:rPr lang="zh-CN" altLang="en-US" sz="1600" dirty="0">
                <a:latin typeface="+mn-ea"/>
                <a:sym typeface="+mn-ea"/>
              </a:rPr>
              <a:t>在线版相似片段分布的定位更准确</a:t>
            </a:r>
            <a:endParaRPr lang="en-US" altLang="zh-CN" sz="1600" dirty="0">
              <a:latin typeface="+mn-ea"/>
            </a:endParaRPr>
          </a:p>
          <a:p>
            <a:pPr marL="285750" indent="-285750" algn="just">
              <a:lnSpc>
                <a:spcPct val="200000"/>
              </a:lnSpc>
              <a:buFont typeface="Wingdings" panose="05000000000000000000" charset="0"/>
              <a:buChar char=""/>
            </a:pPr>
            <a:r>
              <a:rPr lang="zh-CN" altLang="en-US" sz="1600" dirty="0">
                <a:latin typeface="+mn-ea"/>
                <a:sym typeface="+mn-ea"/>
              </a:rPr>
              <a:t>在线版增加可视化效果让报告更易读</a:t>
            </a:r>
            <a:endParaRPr lang="en-US" altLang="zh-CN" sz="1600" dirty="0">
              <a:latin typeface="+mn-ea"/>
            </a:endParaRPr>
          </a:p>
          <a:p>
            <a:pPr marL="285750" indent="-285750" algn="just">
              <a:lnSpc>
                <a:spcPct val="200000"/>
              </a:lnSpc>
              <a:buFont typeface="Wingdings" panose="05000000000000000000" charset="0"/>
              <a:buChar char=""/>
            </a:pPr>
            <a:r>
              <a:rPr lang="zh-CN" altLang="en-US" sz="1600" dirty="0">
                <a:latin typeface="+mn-ea"/>
                <a:sym typeface="+mn-ea"/>
              </a:rPr>
              <a:t>在线全文版的标注与浏览更清晰</a:t>
            </a:r>
            <a:endParaRPr lang="en-US" altLang="zh-CN" sz="1600" dirty="0">
              <a:latin typeface="+mn-ea"/>
            </a:endParaRPr>
          </a:p>
          <a:p>
            <a:pPr algn="l">
              <a:lnSpc>
                <a:spcPct val="150000"/>
              </a:lnSpc>
            </a:pPr>
            <a:endParaRPr lang="zh-CN" altLang="en-US" sz="1600" dirty="0">
              <a:solidFill>
                <a:schemeClr val="tx1">
                  <a:lumMod val="50000"/>
                  <a:lumOff val="50000"/>
                </a:schemeClr>
              </a:solidFill>
            </a:endParaRPr>
          </a:p>
          <a:p>
            <a:pPr algn="l">
              <a:lnSpc>
                <a:spcPct val="150000"/>
              </a:lnSpc>
            </a:pPr>
            <a:endParaRPr lang="zh-CN" altLang="en-US" sz="1600" dirty="0">
              <a:solidFill>
                <a:schemeClr val="tx1">
                  <a:lumMod val="85000"/>
                  <a:lumOff val="15000"/>
                </a:schemeClr>
              </a:solidFill>
            </a:endParaRPr>
          </a:p>
        </p:txBody>
      </p:sp>
      <p:sp>
        <p:nvSpPr>
          <p:cNvPr id="74" name="文本框 73"/>
          <p:cNvSpPr txBox="1"/>
          <p:nvPr/>
        </p:nvSpPr>
        <p:spPr>
          <a:xfrm>
            <a:off x="1014649" y="1697131"/>
            <a:ext cx="2926080" cy="645160"/>
          </a:xfrm>
          <a:prstGeom prst="rect">
            <a:avLst/>
          </a:prstGeom>
          <a:noFill/>
        </p:spPr>
        <p:txBody>
          <a:bodyPr wrap="none" rtlCol="0">
            <a:spAutoFit/>
          </a:bodyPr>
          <a:lstStyle/>
          <a:p>
            <a:r>
              <a:rPr lang="zh-CN" altLang="en-US" sz="3600" dirty="0">
                <a:solidFill>
                  <a:schemeClr val="tx1">
                    <a:lumMod val="85000"/>
                    <a:lumOff val="15000"/>
                  </a:schemeClr>
                </a:solidFill>
                <a:latin typeface="Bebas Neue Bold" panose="020B0606020202050201" pitchFamily="34" charset="0"/>
              </a:rPr>
              <a:t>全新检测报告</a:t>
            </a:r>
            <a:endParaRPr lang="zh-CN" altLang="en-US" sz="3600" dirty="0">
              <a:solidFill>
                <a:schemeClr val="tx1">
                  <a:lumMod val="85000"/>
                  <a:lumOff val="15000"/>
                </a:schemeClr>
              </a:solidFill>
              <a:latin typeface="Bebas Neue Bold" panose="020B0606020202050201" pitchFamily="34" charset="0"/>
            </a:endParaRPr>
          </a:p>
        </p:txBody>
      </p:sp>
      <p:sp>
        <p:nvSpPr>
          <p:cNvPr id="93" name="矩形 92"/>
          <p:cNvSpPr/>
          <p:nvPr/>
        </p:nvSpPr>
        <p:spPr>
          <a:xfrm>
            <a:off x="638810" y="1344295"/>
            <a:ext cx="5452745" cy="4082415"/>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a:off x="1118168" y="2490982"/>
            <a:ext cx="4572927" cy="0"/>
          </a:xfrm>
          <a:prstGeom prst="line">
            <a:avLst/>
          </a:prstGeom>
          <a:ln w="317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3"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22" presetClass="entr" presetSubtype="1" fill="hold" grpId="0" nodeType="withEffect">
                                  <p:stCondLst>
                                    <p:cond delay="1000"/>
                                  </p:stCondLst>
                                  <p:childTnLst>
                                    <p:set>
                                      <p:cBhvr>
                                        <p:cTn id="23" dur="1" fill="hold">
                                          <p:stCondLst>
                                            <p:cond delay="0"/>
                                          </p:stCondLst>
                                        </p:cTn>
                                        <p:tgtEl>
                                          <p:spTgt spid="82"/>
                                        </p:tgtEl>
                                        <p:attrNameLst>
                                          <p:attrName>style.visibility</p:attrName>
                                        </p:attrNameLst>
                                      </p:cBhvr>
                                      <p:to>
                                        <p:strVal val="visible"/>
                                      </p:to>
                                    </p:set>
                                    <p:animEffect transition="in" filter="wipe(up)">
                                      <p:cBhvr>
                                        <p:cTn id="24" dur="1000"/>
                                        <p:tgtEl>
                                          <p:spTgt spid="82"/>
                                        </p:tgtEl>
                                      </p:cBhvr>
                                    </p:animEffect>
                                  </p:childTnLst>
                                </p:cTn>
                              </p:par>
                            </p:childTnLst>
                          </p:cTn>
                        </p:par>
                        <p:par>
                          <p:cTn id="25" fill="hold">
                            <p:stCondLst>
                              <p:cond delay="0"/>
                            </p:stCondLst>
                            <p:childTnLst>
                              <p:par>
                                <p:cTn id="26" presetID="10" presetClass="entr" presetSubtype="0" fill="hold" grpId="0"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1000"/>
                                        <p:tgtEl>
                                          <p:spTgt spid="74"/>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1000"/>
                                        <p:tgtEl>
                                          <p:spTgt spid="95"/>
                                        </p:tgtEl>
                                      </p:cBhvr>
                                    </p:animEffect>
                                  </p:childTnLst>
                                </p:cTn>
                              </p:par>
                            </p:childTnLst>
                          </p:cTn>
                        </p:par>
                        <p:par>
                          <p:cTn id="33" fill="hold">
                            <p:stCondLst>
                              <p:cond delay="2000"/>
                            </p:stCondLst>
                            <p:childTnLst>
                              <p:par>
                                <p:cTn id="34" presetID="21" presetClass="entr" presetSubtype="2" fill="hold" grpId="0" nodeType="after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wheel(2)">
                                      <p:cBhvr>
                                        <p:cTn id="36"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74" grpId="0"/>
      <p:bldP spid="9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 name="图片占位符 30" descr="图片包含 笔记本电脑, 室内, 餐桌, 就坐&#10;&#10;已生成极高可信度的说明"/>
          <p:cNvPicPr>
            <a:picLocks noGrp="1" noChangeAspect="1"/>
          </p:cNvPicPr>
          <p:nvPr>
            <p:ph type="pic" sz="quarter" idx="10"/>
          </p:nvPr>
        </p:nvPicPr>
        <p:blipFill>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l="14895" r="14895"/>
          <a:stretch>
            <a:fillRect/>
          </a:stretch>
        </p:blipFill>
        <p:spPr>
          <a:xfrm>
            <a:off x="-129167" y="0"/>
            <a:ext cx="1940312" cy="1828800"/>
          </a:xfrm>
        </p:spPr>
      </p:pic>
      <p:pic>
        <p:nvPicPr>
          <p:cNvPr id="49" name="图片占位符 48"/>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4646" r="14646"/>
          <a:stretch>
            <a:fillRect/>
          </a:stretch>
        </p:blipFill>
        <p:spPr>
          <a:xfrm>
            <a:off x="-129167" y="1676400"/>
            <a:ext cx="1940312" cy="1828800"/>
          </a:xfrm>
        </p:spPr>
      </p:pic>
      <p:pic>
        <p:nvPicPr>
          <p:cNvPr id="63" name="图片占位符 62" descr="图片包含 射弹, 飞镖&#10;&#10;已生成高可信度的说明"/>
          <p:cNvPicPr>
            <a:picLocks noGrp="1" noChangeAspect="1"/>
          </p:cNvPicPr>
          <p:nvPr>
            <p:ph type="pic" sz="quarter" idx="17"/>
          </p:nvPr>
        </p:nvPicPr>
        <p:blipFill>
          <a:blip r:embed="rId4" cstate="print">
            <a:extLst>
              <a:ext uri="{28A0092B-C50C-407E-A947-70E740481C1C}">
                <a14:useLocalDpi xmlns:a14="http://schemas.microsoft.com/office/drawing/2010/main" val="0"/>
              </a:ext>
            </a:extLst>
          </a:blip>
          <a:srcRect l="14646" r="14646"/>
          <a:stretch>
            <a:fillRect/>
          </a:stretch>
        </p:blipFill>
        <p:spPr>
          <a:xfrm>
            <a:off x="-129167" y="3352800"/>
            <a:ext cx="1940312" cy="1828800"/>
          </a:xfrm>
        </p:spPr>
      </p:pic>
      <p:pic>
        <p:nvPicPr>
          <p:cNvPr id="77" name="图片占位符 76" descr="图片包含 室内, 餐桌, 墙壁, 窗户&#10;&#10;已生成极高可信度的说明"/>
          <p:cNvPicPr>
            <a:picLocks noGrp="1" noChangeAspect="1"/>
          </p:cNvPicPr>
          <p:nvPr>
            <p:ph type="pic" sz="quarter" idx="18"/>
          </p:nvPr>
        </p:nvPicPr>
        <p:blipFill>
          <a:blip r:embed="rId5" cstate="print">
            <a:extLst>
              <a:ext uri="{28A0092B-C50C-407E-A947-70E740481C1C}">
                <a14:useLocalDpi xmlns:a14="http://schemas.microsoft.com/office/drawing/2010/main" val="0"/>
              </a:ext>
            </a:extLst>
          </a:blip>
          <a:srcRect l="20253" r="20253"/>
          <a:stretch>
            <a:fillRect/>
          </a:stretch>
        </p:blipFill>
        <p:spPr>
          <a:xfrm>
            <a:off x="-129167" y="5029200"/>
            <a:ext cx="1940312" cy="1828800"/>
          </a:xfrm>
        </p:spPr>
      </p:pic>
      <p:pic>
        <p:nvPicPr>
          <p:cNvPr id="33" name="图片占位符 32" descr="图片包含 地板, 室内, 房间, 天花板&#10;&#10;已生成极高可信度的说明"/>
          <p:cNvPicPr>
            <a:picLocks noGrp="1" noChangeAspect="1"/>
          </p:cNvPicPr>
          <p:nvPr>
            <p:ph type="pic" sz="quarter" idx="19"/>
          </p:nvPr>
        </p:nvPicPr>
        <p:blipFill>
          <a:blip r:embed="rId6" cstate="print">
            <a:extLst>
              <a:ext uri="{28A0092B-C50C-407E-A947-70E740481C1C}">
                <a14:useLocalDpi xmlns:a14="http://schemas.microsoft.com/office/drawing/2010/main" val="0"/>
              </a:ext>
            </a:extLst>
          </a:blip>
          <a:srcRect l="20253" r="20253"/>
          <a:stretch>
            <a:fillRect/>
          </a:stretch>
        </p:blipFill>
        <p:spPr>
          <a:xfrm>
            <a:off x="1649452" y="0"/>
            <a:ext cx="1940312" cy="1828800"/>
          </a:xfrm>
        </p:spPr>
      </p:pic>
      <p:pic>
        <p:nvPicPr>
          <p:cNvPr id="51" name="图片占位符 50" descr="图片包含 人员, 室内, 墙壁, 餐桌&#10;&#10;已生成极高可信度的说明"/>
          <p:cNvPicPr>
            <a:picLocks noGrp="1" noChangeAspect="1"/>
          </p:cNvPicPr>
          <p:nvPr>
            <p:ph type="pic" sz="quarter" idx="20"/>
          </p:nvPr>
        </p:nvPicPr>
        <p:blipFill>
          <a:blip r:embed="rId7" cstate="print">
            <a:extLst>
              <a:ext uri="{28A0092B-C50C-407E-A947-70E740481C1C}">
                <a14:useLocalDpi xmlns:a14="http://schemas.microsoft.com/office/drawing/2010/main" val="0"/>
              </a:ext>
            </a:extLst>
          </a:blip>
          <a:srcRect l="14646" r="14646"/>
          <a:stretch>
            <a:fillRect/>
          </a:stretch>
        </p:blipFill>
        <p:spPr>
          <a:xfrm>
            <a:off x="1649452" y="1676400"/>
            <a:ext cx="1940312" cy="1828800"/>
          </a:xfrm>
        </p:spPr>
      </p:pic>
      <p:pic>
        <p:nvPicPr>
          <p:cNvPr id="65" name="图片占位符 64" descr="图片包含 人员, 室内, 窗户, 餐桌&#10;&#10;已生成极高可信度的说明"/>
          <p:cNvPicPr>
            <a:picLocks noGrp="1" noChangeAspect="1"/>
          </p:cNvPicPr>
          <p:nvPr>
            <p:ph type="pic" sz="quarter" idx="21"/>
          </p:nvPr>
        </p:nvPicPr>
        <p:blipFill>
          <a:blip r:embed="rId8" cstate="print">
            <a:extLst>
              <a:ext uri="{28A0092B-C50C-407E-A947-70E740481C1C}">
                <a14:useLocalDpi xmlns:a14="http://schemas.microsoft.com/office/drawing/2010/main" val="0"/>
              </a:ext>
            </a:extLst>
          </a:blip>
          <a:srcRect l="23485" r="23485"/>
          <a:stretch>
            <a:fillRect/>
          </a:stretch>
        </p:blipFill>
        <p:spPr>
          <a:xfrm>
            <a:off x="1649452" y="3352800"/>
            <a:ext cx="1940312" cy="1828800"/>
          </a:xfrm>
        </p:spPr>
      </p:pic>
      <p:pic>
        <p:nvPicPr>
          <p:cNvPr id="79" name="图片占位符 78" descr="图片包含 墙壁, 室内, 餐桌, 小&#10;&#10;已生成极高可信度的说明"/>
          <p:cNvPicPr>
            <a:picLocks noGrp="1" noChangeAspect="1"/>
          </p:cNvPicPr>
          <p:nvPr>
            <p:ph type="pic" sz="quarter" idx="22"/>
          </p:nvPr>
        </p:nvPicPr>
        <p:blipFill>
          <a:blip r:embed="rId9" cstate="print">
            <a:extLst>
              <a:ext uri="{28A0092B-C50C-407E-A947-70E740481C1C}">
                <a14:useLocalDpi xmlns:a14="http://schemas.microsoft.com/office/drawing/2010/main" val="0"/>
              </a:ext>
            </a:extLst>
          </a:blip>
          <a:srcRect l="14646" r="14646"/>
          <a:stretch>
            <a:fillRect/>
          </a:stretch>
        </p:blipFill>
        <p:spPr>
          <a:xfrm>
            <a:off x="1649452" y="5029200"/>
            <a:ext cx="1940312" cy="1828800"/>
          </a:xfrm>
        </p:spPr>
      </p:pic>
      <p:pic>
        <p:nvPicPr>
          <p:cNvPr id="35" name="图片占位符 34" descr="图片包含 物体, 时钟&#10;&#10;已生成高可信度的说明"/>
          <p:cNvPicPr>
            <a:picLocks noGrp="1" noChangeAspect="1"/>
          </p:cNvPicPr>
          <p:nvPr>
            <p:ph type="pic" sz="quarter" idx="23"/>
          </p:nvPr>
        </p:nvPicPr>
        <p:blipFill>
          <a:blip r:embed="rId10" cstate="print">
            <a:extLst>
              <a:ext uri="{28A0092B-C50C-407E-A947-70E740481C1C}">
                <a14:useLocalDpi xmlns:a14="http://schemas.microsoft.com/office/drawing/2010/main" val="0"/>
              </a:ext>
            </a:extLst>
          </a:blip>
          <a:srcRect l="10227" r="10227"/>
          <a:stretch>
            <a:fillRect/>
          </a:stretch>
        </p:blipFill>
        <p:spPr>
          <a:xfrm>
            <a:off x="3428071" y="0"/>
            <a:ext cx="1940312" cy="1828800"/>
          </a:xfrm>
        </p:spPr>
      </p:pic>
      <p:pic>
        <p:nvPicPr>
          <p:cNvPr id="53" name="图片占位符 52" descr="图片包含 地板, 室内, 餐桌, 窗户&#10;&#10;已生成极高可信度的说明"/>
          <p:cNvPicPr>
            <a:picLocks noGrp="1" noChangeAspect="1"/>
          </p:cNvPicPr>
          <p:nvPr>
            <p:ph type="pic" sz="quarter" idx="24"/>
          </p:nvPr>
        </p:nvPicPr>
        <p:blipFill>
          <a:blip r:embed="rId11" cstate="print">
            <a:extLst>
              <a:ext uri="{28A0092B-C50C-407E-A947-70E740481C1C}">
                <a14:useLocalDpi xmlns:a14="http://schemas.microsoft.com/office/drawing/2010/main" val="0"/>
              </a:ext>
            </a:extLst>
          </a:blip>
          <a:srcRect l="14646" r="14646"/>
          <a:stretch>
            <a:fillRect/>
          </a:stretch>
        </p:blipFill>
        <p:spPr>
          <a:xfrm>
            <a:off x="3428071" y="1676400"/>
            <a:ext cx="1940312" cy="1828800"/>
          </a:xfrm>
        </p:spPr>
      </p:pic>
      <p:pic>
        <p:nvPicPr>
          <p:cNvPr id="67" name="图片占位符 66" descr="图片包含 电子产品, 计算机, 笔记本电脑, 就坐&#10;&#10;已生成极高可信度的说明"/>
          <p:cNvPicPr>
            <a:picLocks noGrp="1" noChangeAspect="1"/>
          </p:cNvPicPr>
          <p:nvPr>
            <p:ph type="pic" sz="quarter" idx="25"/>
          </p:nvPr>
        </p:nvPicPr>
        <p:blipFill>
          <a:blip r:embed="rId12" cstate="print">
            <a:extLst>
              <a:ext uri="{28A0092B-C50C-407E-A947-70E740481C1C}">
                <a14:useLocalDpi xmlns:a14="http://schemas.microsoft.com/office/drawing/2010/main" val="0"/>
              </a:ext>
            </a:extLst>
          </a:blip>
          <a:srcRect l="14646" r="14646"/>
          <a:stretch>
            <a:fillRect/>
          </a:stretch>
        </p:blipFill>
        <p:spPr>
          <a:xfrm>
            <a:off x="3428071" y="3352800"/>
            <a:ext cx="1940312" cy="1828800"/>
          </a:xfrm>
        </p:spPr>
      </p:pic>
      <p:pic>
        <p:nvPicPr>
          <p:cNvPr id="81" name="图片占位符 80" descr="图片包含 笔记本电脑, 餐桌, 人员, 办公桌&#10;&#10;已生成极高可信度的说明"/>
          <p:cNvPicPr>
            <a:picLocks noGrp="1" noChangeAspect="1"/>
          </p:cNvPicPr>
          <p:nvPr>
            <p:ph type="pic" sz="quarter" idx="26"/>
          </p:nvPr>
        </p:nvPicPr>
        <p:blipFill>
          <a:blip r:embed="rId13" cstate="print">
            <a:extLst>
              <a:ext uri="{28A0092B-C50C-407E-A947-70E740481C1C}">
                <a14:useLocalDpi xmlns:a14="http://schemas.microsoft.com/office/drawing/2010/main" val="0"/>
              </a:ext>
            </a:extLst>
          </a:blip>
          <a:srcRect l="18651" r="18651"/>
          <a:stretch>
            <a:fillRect/>
          </a:stretch>
        </p:blipFill>
        <p:spPr>
          <a:xfrm>
            <a:off x="3428071" y="5029200"/>
            <a:ext cx="1940312" cy="1828800"/>
          </a:xfrm>
        </p:spPr>
      </p:pic>
      <p:pic>
        <p:nvPicPr>
          <p:cNvPr id="37" name="图片占位符 36" descr="图片包含 电子产品, 笔记本电脑, 计算机, 餐桌&#10;&#10;已生成极高可信度的说明"/>
          <p:cNvPicPr>
            <a:picLocks noGrp="1" noChangeAspect="1"/>
          </p:cNvPicPr>
          <p:nvPr>
            <p:ph type="pic" sz="quarter" idx="27"/>
          </p:nvPr>
        </p:nvPicPr>
        <p:blipFill>
          <a:blip r:embed="rId14" cstate="print">
            <a:extLst>
              <a:ext uri="{28A0092B-C50C-407E-A947-70E740481C1C}">
                <a14:useLocalDpi xmlns:a14="http://schemas.microsoft.com/office/drawing/2010/main" val="0"/>
              </a:ext>
            </a:extLst>
          </a:blip>
          <a:srcRect l="14619" r="14619"/>
          <a:stretch>
            <a:fillRect/>
          </a:stretch>
        </p:blipFill>
        <p:spPr>
          <a:xfrm>
            <a:off x="5206690" y="0"/>
            <a:ext cx="1940312" cy="1828800"/>
          </a:xfrm>
        </p:spPr>
      </p:pic>
      <p:pic>
        <p:nvPicPr>
          <p:cNvPr id="55" name="图片占位符 54" descr="图片包含 餐桌, 监视器, 室内, 计算机&#10;&#10;已生成极高可信度的说明"/>
          <p:cNvPicPr>
            <a:picLocks noGrp="1" noChangeAspect="1"/>
          </p:cNvPicPr>
          <p:nvPr>
            <p:ph type="pic" sz="quarter" idx="28"/>
          </p:nvPr>
        </p:nvPicPr>
        <p:blipFill>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rcRect l="14646" r="14646"/>
          <a:stretch>
            <a:fillRect/>
          </a:stretch>
        </p:blipFill>
        <p:spPr>
          <a:xfrm>
            <a:off x="5206690" y="1676400"/>
            <a:ext cx="1940312" cy="1828800"/>
          </a:xfrm>
        </p:spPr>
      </p:pic>
      <p:pic>
        <p:nvPicPr>
          <p:cNvPr id="69" name="图片占位符 68" descr="图片包含 笔记本电脑, 室内, 餐桌, 就坐&#10;&#10;已生成极高可信度的说明"/>
          <p:cNvPicPr>
            <a:picLocks noGrp="1" noChangeAspect="1"/>
          </p:cNvPicPr>
          <p:nvPr>
            <p:ph type="pic" sz="quarter" idx="29"/>
          </p:nvPr>
        </p:nvPicPr>
        <p:blipFill>
          <a:blip r:embed="rId17" cstate="print">
            <a:extLst>
              <a:ext uri="{28A0092B-C50C-407E-A947-70E740481C1C}">
                <a14:useLocalDpi xmlns:a14="http://schemas.microsoft.com/office/drawing/2010/main" val="0"/>
              </a:ext>
            </a:extLst>
          </a:blip>
          <a:srcRect l="14895" r="14895"/>
          <a:stretch>
            <a:fillRect/>
          </a:stretch>
        </p:blipFill>
        <p:spPr>
          <a:xfrm>
            <a:off x="5206690" y="3352800"/>
            <a:ext cx="1940312" cy="1828800"/>
          </a:xfrm>
        </p:spPr>
      </p:pic>
      <p:pic>
        <p:nvPicPr>
          <p:cNvPr id="83" name="图片占位符 82" descr="图片包含 墙壁, 室内, 餐桌, 办公桌&#10;&#10;已生成极高可信度的说明"/>
          <p:cNvPicPr>
            <a:picLocks noGrp="1" noChangeAspect="1"/>
          </p:cNvPicPr>
          <p:nvPr>
            <p:ph type="pic" sz="quarter" idx="30"/>
          </p:nvPr>
        </p:nvPicPr>
        <p:blipFill>
          <a:blip r:embed="rId18" cstate="print">
            <a:extLst>
              <a:ext uri="{28A0092B-C50C-407E-A947-70E740481C1C}">
                <a14:useLocalDpi xmlns:a14="http://schemas.microsoft.com/office/drawing/2010/main" val="0"/>
              </a:ext>
            </a:extLst>
          </a:blip>
          <a:srcRect l="14619" r="14619"/>
          <a:stretch>
            <a:fillRect/>
          </a:stretch>
        </p:blipFill>
        <p:spPr>
          <a:xfrm>
            <a:off x="5206690" y="5029200"/>
            <a:ext cx="1940312" cy="1828800"/>
          </a:xfrm>
        </p:spPr>
      </p:pic>
      <p:pic>
        <p:nvPicPr>
          <p:cNvPr id="39" name="图片占位符 38"/>
          <p:cNvPicPr>
            <a:picLocks noGrp="1" noChangeAspect="1"/>
          </p:cNvPicPr>
          <p:nvPr>
            <p:ph type="pic" sz="quarter" idx="31"/>
          </p:nvPr>
        </p:nvPicPr>
        <p:blipFill>
          <a:blip r:embed="rId19" cstate="print">
            <a:extLst>
              <a:ext uri="{28A0092B-C50C-407E-A947-70E740481C1C}">
                <a14:useLocalDpi xmlns:a14="http://schemas.microsoft.com/office/drawing/2010/main" val="0"/>
              </a:ext>
            </a:extLst>
          </a:blip>
          <a:srcRect l="14646" r="14646"/>
          <a:stretch>
            <a:fillRect/>
          </a:stretch>
        </p:blipFill>
        <p:spPr>
          <a:xfrm>
            <a:off x="6985309" y="0"/>
            <a:ext cx="1940312" cy="1828800"/>
          </a:xfrm>
        </p:spPr>
      </p:pic>
      <p:pic>
        <p:nvPicPr>
          <p:cNvPr id="57" name="图片占位符 56" descr="图片包含 墙壁, 室内, 餐桌, 植物&#10;&#10;已生成极高可信度的说明"/>
          <p:cNvPicPr>
            <a:picLocks noGrp="1" noChangeAspect="1"/>
          </p:cNvPicPr>
          <p:nvPr>
            <p:ph type="pic" sz="quarter" idx="32"/>
          </p:nvPr>
        </p:nvPicPr>
        <p:blipFill>
          <a:blip r:embed="rId20" cstate="print">
            <a:extLst>
              <a:ext uri="{28A0092B-C50C-407E-A947-70E740481C1C}">
                <a14:useLocalDpi xmlns:a14="http://schemas.microsoft.com/office/drawing/2010/main" val="0"/>
              </a:ext>
            </a:extLst>
          </a:blip>
          <a:srcRect l="14646" r="14646"/>
          <a:stretch>
            <a:fillRect/>
          </a:stretch>
        </p:blipFill>
        <p:spPr>
          <a:xfrm>
            <a:off x="6985309" y="1676400"/>
            <a:ext cx="1940312" cy="1828800"/>
          </a:xfrm>
        </p:spPr>
      </p:pic>
      <p:pic>
        <p:nvPicPr>
          <p:cNvPr id="71" name="图片占位符 70" descr="图片包含 地板, 室内, 墙壁, 餐桌&#10;&#10;已生成极高可信度的说明"/>
          <p:cNvPicPr>
            <a:picLocks noGrp="1" noChangeAspect="1"/>
          </p:cNvPicPr>
          <p:nvPr>
            <p:ph type="pic" sz="quarter" idx="33"/>
          </p:nvPr>
        </p:nvPicPr>
        <p:blipFill>
          <a:blip r:embed="rId21" cstate="print">
            <a:extLst>
              <a:ext uri="{28A0092B-C50C-407E-A947-70E740481C1C}">
                <a14:useLocalDpi xmlns:a14="http://schemas.microsoft.com/office/drawing/2010/main" val="0"/>
              </a:ext>
            </a:extLst>
          </a:blip>
          <a:srcRect l="14646" r="14646"/>
          <a:stretch>
            <a:fillRect/>
          </a:stretch>
        </p:blipFill>
        <p:spPr>
          <a:xfrm>
            <a:off x="6985309" y="3352800"/>
            <a:ext cx="1940312" cy="1828800"/>
          </a:xfrm>
        </p:spPr>
      </p:pic>
      <p:pic>
        <p:nvPicPr>
          <p:cNvPr id="85" name="图片占位符 84" descr="图片包含 电子产品&#10;&#10;已生成高可信度的说明"/>
          <p:cNvPicPr>
            <a:picLocks noGrp="1" noChangeAspect="1"/>
          </p:cNvPicPr>
          <p:nvPr>
            <p:ph type="pic" sz="quarter" idx="34"/>
          </p:nvPr>
        </p:nvPicPr>
        <p:blipFill>
          <a:blip r:embed="rId22" cstate="print">
            <a:extLst>
              <a:ext uri="{28A0092B-C50C-407E-A947-70E740481C1C}">
                <a14:useLocalDpi xmlns:a14="http://schemas.microsoft.com/office/drawing/2010/main" val="0"/>
              </a:ext>
            </a:extLst>
          </a:blip>
          <a:srcRect l="14646" r="14646"/>
          <a:stretch>
            <a:fillRect/>
          </a:stretch>
        </p:blipFill>
        <p:spPr>
          <a:xfrm>
            <a:off x="6985309" y="5029200"/>
            <a:ext cx="1940312" cy="1828800"/>
          </a:xfrm>
        </p:spPr>
      </p:pic>
      <p:pic>
        <p:nvPicPr>
          <p:cNvPr id="41" name="图片占位符 40" descr="图片包含 室内, 餐桌, 墙壁, 窗户&#10;&#10;已生成极高可信度的说明"/>
          <p:cNvPicPr>
            <a:picLocks noGrp="1" noChangeAspect="1"/>
          </p:cNvPicPr>
          <p:nvPr>
            <p:ph type="pic" sz="quarter" idx="35"/>
          </p:nvPr>
        </p:nvPicPr>
        <p:blipFill>
          <a:blip r:embed="rId5" cstate="print">
            <a:extLst>
              <a:ext uri="{28A0092B-C50C-407E-A947-70E740481C1C}">
                <a14:useLocalDpi xmlns:a14="http://schemas.microsoft.com/office/drawing/2010/main" val="0"/>
              </a:ext>
            </a:extLst>
          </a:blip>
          <a:srcRect l="20253" r="20253"/>
          <a:stretch>
            <a:fillRect/>
          </a:stretch>
        </p:blipFill>
        <p:spPr>
          <a:xfrm>
            <a:off x="8763928" y="0"/>
            <a:ext cx="1940312" cy="1828800"/>
          </a:xfrm>
        </p:spPr>
      </p:pic>
      <p:pic>
        <p:nvPicPr>
          <p:cNvPr id="59" name="图片占位符 58" descr="图片包含 室内&#10;&#10;已生成极高可信度的说明"/>
          <p:cNvPicPr>
            <a:picLocks noGrp="1" noChangeAspect="1"/>
          </p:cNvPicPr>
          <p:nvPr>
            <p:ph type="pic" sz="quarter" idx="36"/>
          </p:nvPr>
        </p:nvPicPr>
        <p:blipFill>
          <a:blip r:embed="rId23" cstate="print">
            <a:extLst>
              <a:ext uri="{28A0092B-C50C-407E-A947-70E740481C1C}">
                <a14:useLocalDpi xmlns:a14="http://schemas.microsoft.com/office/drawing/2010/main" val="0"/>
              </a:ext>
            </a:extLst>
          </a:blip>
          <a:srcRect l="14646" r="14646"/>
          <a:stretch>
            <a:fillRect/>
          </a:stretch>
        </p:blipFill>
        <p:spPr>
          <a:xfrm>
            <a:off x="8763928" y="1676400"/>
            <a:ext cx="1940312" cy="1828800"/>
          </a:xfrm>
        </p:spPr>
      </p:pic>
      <p:pic>
        <p:nvPicPr>
          <p:cNvPr id="73" name="图片占位符 72" descr="图片包含 室内, 地板, 窗户, 墙壁&#10;&#10;已生成极高可信度的说明"/>
          <p:cNvPicPr>
            <a:picLocks noGrp="1" noChangeAspect="1"/>
          </p:cNvPicPr>
          <p:nvPr>
            <p:ph type="pic" sz="quarter" idx="37"/>
          </p:nvPr>
        </p:nvPicPr>
        <p:blipFill>
          <a:blip r:embed="rId24" cstate="print">
            <a:extLst>
              <a:ext uri="{28A0092B-C50C-407E-A947-70E740481C1C}">
                <a14:useLocalDpi xmlns:a14="http://schemas.microsoft.com/office/drawing/2010/main" val="0"/>
              </a:ext>
            </a:extLst>
          </a:blip>
          <a:srcRect l="14619" r="14619"/>
          <a:stretch>
            <a:fillRect/>
          </a:stretch>
        </p:blipFill>
        <p:spPr>
          <a:xfrm>
            <a:off x="8763928" y="3352800"/>
            <a:ext cx="1940312" cy="1828800"/>
          </a:xfrm>
        </p:spPr>
      </p:pic>
      <p:pic>
        <p:nvPicPr>
          <p:cNvPr id="87" name="图片占位符 86" descr="图片包含 餐桌, 室内, 就坐, 木制&#10;&#10;已生成极高可信度的说明"/>
          <p:cNvPicPr>
            <a:picLocks noGrp="1" noChangeAspect="1"/>
          </p:cNvPicPr>
          <p:nvPr>
            <p:ph type="pic" sz="quarter" idx="38"/>
          </p:nvPr>
        </p:nvPicPr>
        <p:blipFill>
          <a:blip r:embed="rId25" cstate="print">
            <a:extLst>
              <a:ext uri="{28A0092B-C50C-407E-A947-70E740481C1C}">
                <a14:useLocalDpi xmlns:a14="http://schemas.microsoft.com/office/drawing/2010/main" val="0"/>
              </a:ext>
            </a:extLst>
          </a:blip>
          <a:srcRect l="10224" r="10224"/>
          <a:stretch>
            <a:fillRect/>
          </a:stretch>
        </p:blipFill>
        <p:spPr>
          <a:xfrm>
            <a:off x="8763928" y="5029200"/>
            <a:ext cx="1940312" cy="1828800"/>
          </a:xfrm>
        </p:spPr>
      </p:pic>
      <p:pic>
        <p:nvPicPr>
          <p:cNvPr id="43" name="图片占位符 42"/>
          <p:cNvPicPr>
            <a:picLocks noGrp="1" noChangeAspect="1"/>
          </p:cNvPicPr>
          <p:nvPr>
            <p:ph type="pic" sz="quarter" idx="39"/>
          </p:nvPr>
        </p:nvPicPr>
        <p:blipFill>
          <a:blip r:embed="rId26" cstate="print">
            <a:extLst>
              <a:ext uri="{28A0092B-C50C-407E-A947-70E740481C1C}">
                <a14:useLocalDpi xmlns:a14="http://schemas.microsoft.com/office/drawing/2010/main" val="0"/>
              </a:ext>
            </a:extLst>
          </a:blip>
          <a:srcRect t="2857" b="2857"/>
          <a:stretch>
            <a:fillRect/>
          </a:stretch>
        </p:blipFill>
        <p:spPr>
          <a:xfrm>
            <a:off x="10542547" y="0"/>
            <a:ext cx="1940312" cy="1828800"/>
          </a:xfrm>
        </p:spPr>
      </p:pic>
      <p:pic>
        <p:nvPicPr>
          <p:cNvPr id="61" name="图片占位符 60" descr="图片包含 餐桌, 木制, 家具, 椅子&#10;&#10;已生成极高可信度的说明"/>
          <p:cNvPicPr>
            <a:picLocks noGrp="1" noChangeAspect="1"/>
          </p:cNvPicPr>
          <p:nvPr>
            <p:ph type="pic" sz="quarter" idx="40"/>
          </p:nvPr>
        </p:nvPicPr>
        <p:blipFill>
          <a:blip r:embed="rId27" cstate="print">
            <a:extLst>
              <a:ext uri="{28A0092B-C50C-407E-A947-70E740481C1C}">
                <a14:useLocalDpi xmlns:a14="http://schemas.microsoft.com/office/drawing/2010/main" val="0"/>
              </a:ext>
            </a:extLst>
          </a:blip>
          <a:srcRect l="20170" r="20170"/>
          <a:stretch>
            <a:fillRect/>
          </a:stretch>
        </p:blipFill>
        <p:spPr>
          <a:xfrm>
            <a:off x="10542547" y="1676400"/>
            <a:ext cx="1940312" cy="1828800"/>
          </a:xfrm>
        </p:spPr>
      </p:pic>
      <p:pic>
        <p:nvPicPr>
          <p:cNvPr id="75" name="图片占位符 74" descr="图片包含 室内, 墙壁, 地板, 天花板&#10;&#10;已生成极高可信度的说明"/>
          <p:cNvPicPr>
            <a:picLocks noGrp="1" noChangeAspect="1"/>
          </p:cNvPicPr>
          <p:nvPr>
            <p:ph type="pic" sz="quarter" idx="41"/>
          </p:nvPr>
        </p:nvPicPr>
        <p:blipFill>
          <a:blip r:embed="rId28" cstate="print">
            <a:extLst>
              <a:ext uri="{28A0092B-C50C-407E-A947-70E740481C1C}">
                <a14:useLocalDpi xmlns:a14="http://schemas.microsoft.com/office/drawing/2010/main" val="0"/>
              </a:ext>
            </a:extLst>
          </a:blip>
          <a:srcRect l="14619" r="14619"/>
          <a:stretch>
            <a:fillRect/>
          </a:stretch>
        </p:blipFill>
        <p:spPr>
          <a:xfrm>
            <a:off x="10542547" y="3352800"/>
            <a:ext cx="1940312" cy="1828800"/>
          </a:xfrm>
        </p:spPr>
      </p:pic>
      <p:pic>
        <p:nvPicPr>
          <p:cNvPr id="89" name="图片占位符 88" descr="图片包含 文字&#10;&#10;已生成高可信度的说明"/>
          <p:cNvPicPr>
            <a:picLocks noGrp="1" noChangeAspect="1"/>
          </p:cNvPicPr>
          <p:nvPr>
            <p:ph type="pic" sz="quarter" idx="42"/>
          </p:nvPr>
        </p:nvPicPr>
        <p:blipFill>
          <a:blip r:embed="rId29" cstate="print">
            <a:extLst>
              <a:ext uri="{28A0092B-C50C-407E-A947-70E740481C1C}">
                <a14:useLocalDpi xmlns:a14="http://schemas.microsoft.com/office/drawing/2010/main" val="0"/>
              </a:ext>
            </a:extLst>
          </a:blip>
          <a:srcRect l="14646" r="14646"/>
          <a:stretch>
            <a:fillRect/>
          </a:stretch>
        </p:blipFill>
        <p:spPr>
          <a:xfrm>
            <a:off x="10542547" y="5029200"/>
            <a:ext cx="1940312" cy="1828800"/>
          </a:xfrm>
        </p:spPr>
      </p:pic>
      <p:sp>
        <p:nvSpPr>
          <p:cNvPr id="90" name="矩形 89"/>
          <p:cNvSpPr/>
          <p:nvPr/>
        </p:nvSpPr>
        <p:spPr>
          <a:xfrm>
            <a:off x="-129167" y="0"/>
            <a:ext cx="13056219" cy="6858000"/>
          </a:xfrm>
          <a:prstGeom prst="rect">
            <a:avLst/>
          </a:prstGeom>
          <a:gradFill flip="none" rotWithShape="1">
            <a:gsLst>
              <a:gs pos="0">
                <a:schemeClr val="tx1">
                  <a:alpha val="50000"/>
                </a:schemeClr>
              </a:gs>
              <a:gs pos="100000">
                <a:schemeClr val="tx1">
                  <a:alpha val="9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文本框 90"/>
          <p:cNvSpPr txBox="1"/>
          <p:nvPr/>
        </p:nvSpPr>
        <p:spPr>
          <a:xfrm>
            <a:off x="1435528" y="2951202"/>
            <a:ext cx="9636760" cy="1322070"/>
          </a:xfrm>
          <a:prstGeom prst="rect">
            <a:avLst/>
          </a:prstGeom>
          <a:noFill/>
        </p:spPr>
        <p:txBody>
          <a:bodyPr wrap="none" rtlCol="0">
            <a:spAutoFit/>
          </a:bodyPr>
          <a:lstStyle/>
          <a:p>
            <a:pPr algn="ctr"/>
            <a:r>
              <a:rPr lang="en-US" altLang="zh-CN" sz="8000" b="1" dirty="0">
                <a:solidFill>
                  <a:schemeClr val="bg1"/>
                </a:solidFill>
                <a:effectLst>
                  <a:outerShdw blurRad="50800" dist="38100" dir="5400000" algn="t" rotWithShape="0">
                    <a:prstClr val="black">
                      <a:alpha val="40000"/>
                    </a:prstClr>
                  </a:outerShdw>
                </a:effectLst>
                <a:latin typeface="Bebas Neue Bold" panose="020B0606020202050201" pitchFamily="34" charset="0"/>
              </a:rPr>
              <a:t>03</a:t>
            </a:r>
            <a:r>
              <a:rPr lang="en-US" altLang="zh-CN" sz="6600" b="1" dirty="0">
                <a:solidFill>
                  <a:schemeClr val="bg1"/>
                </a:solidFill>
                <a:effectLst>
                  <a:outerShdw blurRad="50800" dist="38100" dir="5400000" algn="t" rotWithShape="0">
                    <a:prstClr val="black">
                      <a:alpha val="40000"/>
                    </a:prstClr>
                  </a:outerShdw>
                </a:effectLst>
                <a:latin typeface="Bebas Neue Bold" panose="020B0606020202050201" pitchFamily="34" charset="0"/>
              </a:rPr>
              <a:t>  </a:t>
            </a:r>
            <a:r>
              <a:rPr lang="zh-CN" altLang="en-US" sz="6600" b="1" dirty="0">
                <a:solidFill>
                  <a:schemeClr val="bg1"/>
                </a:solidFill>
                <a:effectLst>
                  <a:outerShdw blurRad="50800" dist="38100" dir="5400000" algn="t" rotWithShape="0">
                    <a:prstClr val="black">
                      <a:alpha val="40000"/>
                    </a:prstClr>
                  </a:outerShdw>
                </a:effectLst>
                <a:latin typeface="Bebas Neue Bold" panose="020B0606020202050201" pitchFamily="34" charset="0"/>
              </a:rPr>
              <a:t>更多支撑性工具与应用</a:t>
            </a:r>
            <a:endParaRPr lang="zh-CN" altLang="en-US" sz="6600" b="1" dirty="0">
              <a:solidFill>
                <a:schemeClr val="bg1"/>
              </a:solidFill>
              <a:effectLst>
                <a:outerShdw blurRad="50800" dist="38100" dir="5400000" algn="t" rotWithShape="0">
                  <a:prstClr val="black">
                    <a:alpha val="40000"/>
                  </a:prstClr>
                </a:outerShdw>
              </a:effectLst>
              <a:latin typeface="Bebas Neue Bold" panose="020B0606020202050201"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1207066"/>
            <a:chOff x="0" y="0"/>
            <a:chExt cx="12192000" cy="1207066"/>
          </a:xfrm>
        </p:grpSpPr>
        <p:pic>
          <p:nvPicPr>
            <p:cNvPr id="3" name="图片 2"/>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t="30861" b="54288"/>
            <a:stretch>
              <a:fillRect/>
            </a:stretch>
          </p:blipFill>
          <p:spPr>
            <a:xfrm>
              <a:off x="0" y="0"/>
              <a:ext cx="12192000" cy="1207066"/>
            </a:xfrm>
            <a:prstGeom prst="rect">
              <a:avLst/>
            </a:prstGeom>
          </p:spPr>
        </p:pic>
        <p:sp>
          <p:nvSpPr>
            <p:cNvPr id="77" name="矩形 76"/>
            <p:cNvSpPr/>
            <p:nvPr/>
          </p:nvSpPr>
          <p:spPr>
            <a:xfrm>
              <a:off x="0" y="0"/>
              <a:ext cx="12192000" cy="120706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479425" y="0"/>
              <a:ext cx="155575" cy="1207066"/>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p:cNvSpPr txBox="1"/>
            <p:nvPr/>
          </p:nvSpPr>
          <p:spPr>
            <a:xfrm>
              <a:off x="634829" y="138768"/>
              <a:ext cx="8526780" cy="922020"/>
            </a:xfrm>
            <a:prstGeom prst="rect">
              <a:avLst/>
            </a:prstGeom>
            <a:noFill/>
          </p:spPr>
          <p:txBody>
            <a:bodyPr wrap="none" rtlCol="0">
              <a:spAutoFit/>
            </a:bodyPr>
            <a:lstStyle/>
            <a:p>
              <a:r>
                <a:rPr lang="zh-CN" altLang="en-US" sz="5400" dirty="0">
                  <a:solidFill>
                    <a:schemeClr val="bg1"/>
                  </a:solidFill>
                  <a:latin typeface="方正姚体" panose="02010601030101010101" pitchFamily="2" charset="-122"/>
                  <a:ea typeface="方正姚体" panose="02010601030101010101" pitchFamily="2" charset="-122"/>
                </a:rPr>
                <a:t>万方学术圈</a:t>
              </a:r>
              <a:r>
                <a:rPr lang="en-US" altLang="zh-CN" sz="5400" dirty="0">
                  <a:solidFill>
                    <a:schemeClr val="bg1"/>
                  </a:solidFill>
                  <a:latin typeface="方正姚体" panose="02010601030101010101" pitchFamily="2" charset="-122"/>
                  <a:ea typeface="方正姚体" panose="02010601030101010101" pitchFamily="2" charset="-122"/>
                </a:rPr>
                <a:t>-</a:t>
              </a:r>
              <a:r>
                <a:rPr lang="zh-CN" altLang="en-US" sz="4000" dirty="0">
                  <a:solidFill>
                    <a:srgbClr val="FF9999"/>
                  </a:solidFill>
                  <a:latin typeface="方正姚体" panose="02010601030101010101" pitchFamily="2" charset="-122"/>
                  <a:ea typeface="方正姚体" panose="02010601030101010101" pitchFamily="2" charset="-122"/>
                </a:rPr>
                <a:t>学者交流与分享之窗</a:t>
              </a:r>
              <a:endParaRPr lang="zh-CN" altLang="en-US" sz="4000" dirty="0">
                <a:solidFill>
                  <a:srgbClr val="FF9999"/>
                </a:solidFill>
                <a:latin typeface="方正姚体" panose="02010601030101010101" pitchFamily="2" charset="-122"/>
                <a:ea typeface="方正姚体" panose="02010601030101010101" pitchFamily="2" charset="-122"/>
              </a:endParaRPr>
            </a:p>
          </p:txBody>
        </p:sp>
      </p:grpSp>
      <p:sp>
        <p:nvSpPr>
          <p:cNvPr id="79" name="文本框 78"/>
          <p:cNvSpPr txBox="1"/>
          <p:nvPr/>
        </p:nvSpPr>
        <p:spPr>
          <a:xfrm>
            <a:off x="7165340" y="1567180"/>
            <a:ext cx="4608830" cy="645160"/>
          </a:xfrm>
          <a:prstGeom prst="rect">
            <a:avLst/>
          </a:prstGeom>
          <a:noFill/>
        </p:spPr>
        <p:txBody>
          <a:bodyPr wrap="squar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pPr algn="l"/>
            <a:r>
              <a:rPr lang="en-US" altLang="zh-CN" dirty="0">
                <a:sym typeface="+mn-ea"/>
              </a:rPr>
              <a:t>WHAT IS IT </a:t>
            </a:r>
            <a:r>
              <a:rPr lang="zh-CN" altLang="en-US" dirty="0">
                <a:latin typeface="方正姚体" panose="02010601030101010101" pitchFamily="2" charset="-122"/>
                <a:ea typeface="方正姚体" panose="02010601030101010101" pitchFamily="2" charset="-122"/>
              </a:rPr>
              <a:t>是什么 </a:t>
            </a:r>
            <a:endParaRPr lang="en-US" altLang="zh-CN" dirty="0">
              <a:latin typeface="方正姚体" panose="02010601030101010101" pitchFamily="2" charset="-122"/>
              <a:ea typeface="方正姚体" panose="02010601030101010101" pitchFamily="2" charset="-122"/>
            </a:endParaRPr>
          </a:p>
        </p:txBody>
      </p:sp>
      <p:sp>
        <p:nvSpPr>
          <p:cNvPr id="80" name="文本框 79"/>
          <p:cNvSpPr txBox="1"/>
          <p:nvPr/>
        </p:nvSpPr>
        <p:spPr>
          <a:xfrm>
            <a:off x="7188835" y="5041265"/>
            <a:ext cx="4501515" cy="975995"/>
          </a:xfrm>
          <a:prstGeom prst="rect">
            <a:avLst/>
          </a:prstGeom>
          <a:noFill/>
        </p:spPr>
        <p:txBody>
          <a:bodyPr wrap="square" rtlCol="0">
            <a:spAutoFit/>
          </a:bodyPr>
          <a:lstStyle/>
          <a:p>
            <a:pPr algn="l">
              <a:lnSpc>
                <a:spcPct val="120000"/>
              </a:lnSpc>
            </a:pPr>
            <a:r>
              <a:rPr lang="en-US" altLang="zh-CN" sz="1600" dirty="0">
                <a:solidFill>
                  <a:schemeClr val="tx1">
                    <a:lumMod val="50000"/>
                    <a:lumOff val="50000"/>
                  </a:schemeClr>
                </a:solidFill>
                <a:sym typeface="+mn-ea"/>
              </a:rPr>
              <a:t>提供学术文献分享、科研档案展示、学术认知交流等功能，为学术社交提供新的渠道，为研究人员从事科研活动起到辅助作用。</a:t>
            </a:r>
            <a:endParaRPr lang="en-US" altLang="zh-CN" sz="1600" dirty="0">
              <a:solidFill>
                <a:schemeClr val="tx1">
                  <a:lumMod val="50000"/>
                  <a:lumOff val="50000"/>
                </a:schemeClr>
              </a:solidFill>
              <a:sym typeface="+mn-ea"/>
            </a:endParaRPr>
          </a:p>
        </p:txBody>
      </p:sp>
      <p:cxnSp>
        <p:nvCxnSpPr>
          <p:cNvPr id="84" name="直接连接符 83"/>
          <p:cNvCxnSpPr/>
          <p:nvPr/>
        </p:nvCxnSpPr>
        <p:spPr>
          <a:xfrm>
            <a:off x="7278293" y="2230035"/>
            <a:ext cx="4015366" cy="0"/>
          </a:xfrm>
          <a:prstGeom prst="line">
            <a:avLst/>
          </a:prstGeom>
          <a:ln w="38100">
            <a:solidFill>
              <a:srgbClr val="D5031E"/>
            </a:solidFill>
          </a:ln>
        </p:spPr>
        <p:style>
          <a:lnRef idx="1">
            <a:schemeClr val="accent1"/>
          </a:lnRef>
          <a:fillRef idx="0">
            <a:schemeClr val="accent1"/>
          </a:fillRef>
          <a:effectRef idx="0">
            <a:schemeClr val="accent1"/>
          </a:effectRef>
          <a:fontRef idx="minor">
            <a:schemeClr val="tx1"/>
          </a:fontRef>
        </p:style>
      </p:cxnSp>
      <p:sp>
        <p:nvSpPr>
          <p:cNvPr id="85" name="文本框 84"/>
          <p:cNvSpPr txBox="1"/>
          <p:nvPr/>
        </p:nvSpPr>
        <p:spPr>
          <a:xfrm>
            <a:off x="7189101" y="4203711"/>
            <a:ext cx="4271645" cy="645160"/>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en-US" dirty="0"/>
              <a:t>WHAT CAN IT DO </a:t>
            </a:r>
            <a:r>
              <a:rPr lang="zh-CN" altLang="en-US" dirty="0">
                <a:latin typeface="方正姚体" panose="02010601030101010101" pitchFamily="2" charset="-122"/>
                <a:ea typeface="方正姚体" panose="02010601030101010101" pitchFamily="2" charset="-122"/>
              </a:rPr>
              <a:t>能做什么</a:t>
            </a:r>
            <a:endParaRPr lang="zh-CN" altLang="en-US" dirty="0">
              <a:latin typeface="方正姚体" panose="02010601030101010101" pitchFamily="2" charset="-122"/>
              <a:ea typeface="方正姚体" panose="02010601030101010101" pitchFamily="2" charset="-122"/>
            </a:endParaRPr>
          </a:p>
        </p:txBody>
      </p:sp>
      <p:sp>
        <p:nvSpPr>
          <p:cNvPr id="86" name="文本框 85"/>
          <p:cNvSpPr txBox="1"/>
          <p:nvPr/>
        </p:nvSpPr>
        <p:spPr>
          <a:xfrm>
            <a:off x="7188835" y="2294890"/>
            <a:ext cx="4501515" cy="1565910"/>
          </a:xfrm>
          <a:prstGeom prst="rect">
            <a:avLst/>
          </a:prstGeom>
          <a:noFill/>
        </p:spPr>
        <p:txBody>
          <a:bodyPr wrap="square" rtlCol="0">
            <a:spAutoFit/>
          </a:bodyPr>
          <a:lstStyle/>
          <a:p>
            <a:pPr>
              <a:lnSpc>
                <a:spcPct val="120000"/>
              </a:lnSpc>
            </a:pPr>
            <a:r>
              <a:rPr lang="en-US" altLang="zh-CN" sz="1600" dirty="0">
                <a:solidFill>
                  <a:schemeClr val="tx1">
                    <a:lumMod val="50000"/>
                    <a:lumOff val="50000"/>
                  </a:schemeClr>
                </a:solidFill>
                <a:sym typeface="+mn-ea"/>
              </a:rPr>
              <a:t>满足成果推广、成果管理、在线交互、动态追踪等需求的轻社交平台。</a:t>
            </a:r>
            <a:endParaRPr lang="en-US" altLang="zh-CN" sz="1600" dirty="0">
              <a:solidFill>
                <a:schemeClr val="tx1">
                  <a:lumMod val="50000"/>
                  <a:lumOff val="50000"/>
                </a:schemeClr>
              </a:solidFill>
              <a:sym typeface="+mn-ea"/>
            </a:endParaRPr>
          </a:p>
          <a:p>
            <a:pPr>
              <a:lnSpc>
                <a:spcPct val="120000"/>
              </a:lnSpc>
            </a:pPr>
            <a:r>
              <a:rPr lang="en-US" altLang="zh-CN" sz="1600" dirty="0">
                <a:solidFill>
                  <a:schemeClr val="tx1">
                    <a:lumMod val="50000"/>
                    <a:lumOff val="50000"/>
                  </a:schemeClr>
                </a:solidFill>
                <a:sym typeface="+mn-ea"/>
              </a:rPr>
              <a:t>通过学术圈的用户数据，构建内容+服务+关系的闭环学术生态网络，实现深度知识服务。</a:t>
            </a:r>
            <a:endParaRPr lang="zh-CN" altLang="en-US" sz="1600" dirty="0">
              <a:solidFill>
                <a:prstClr val="black"/>
              </a:solidFill>
              <a:latin typeface="微软雅黑" panose="020B0503020204020204" pitchFamily="34" charset="-122"/>
              <a:ea typeface="微软雅黑" panose="020B0503020204020204" pitchFamily="34" charset="-122"/>
            </a:endParaRPr>
          </a:p>
          <a:p>
            <a:pPr>
              <a:lnSpc>
                <a:spcPct val="120000"/>
              </a:lnSpc>
            </a:pPr>
            <a:endParaRPr lang="zh-CN" altLang="en-US" sz="1600" dirty="0">
              <a:solidFill>
                <a:schemeClr val="tx1">
                  <a:lumMod val="50000"/>
                  <a:lumOff val="50000"/>
                </a:schemeClr>
              </a:solidFill>
            </a:endParaRPr>
          </a:p>
        </p:txBody>
      </p:sp>
      <p:cxnSp>
        <p:nvCxnSpPr>
          <p:cNvPr id="87" name="直接连接符 86"/>
          <p:cNvCxnSpPr/>
          <p:nvPr/>
        </p:nvCxnSpPr>
        <p:spPr>
          <a:xfrm>
            <a:off x="7301788" y="4866543"/>
            <a:ext cx="4015366" cy="0"/>
          </a:xfrm>
          <a:prstGeom prst="line">
            <a:avLst/>
          </a:prstGeom>
          <a:ln w="38100">
            <a:solidFill>
              <a:srgbClr val="D5031E"/>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6823710" y="3926205"/>
            <a:ext cx="5368290" cy="0"/>
          </a:xfrm>
          <a:prstGeom prst="line">
            <a:avLst/>
          </a:prstGeom>
          <a:ln>
            <a:solidFill>
              <a:schemeClr val="tx1">
                <a:lumMod val="75000"/>
                <a:lumOff val="25000"/>
                <a:alpha val="4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b="15097"/>
          <a:stretch>
            <a:fillRect/>
          </a:stretch>
        </p:blipFill>
        <p:spPr>
          <a:xfrm>
            <a:off x="0" y="1207135"/>
            <a:ext cx="6926580" cy="5635625"/>
          </a:xfrm>
          <a:prstGeom prst="snip1Rect">
            <a:avLst/>
          </a:prstGeom>
          <a:effectLst>
            <a:glow rad="63500">
              <a:schemeClr val="accent5">
                <a:satMod val="175000"/>
                <a:alpha val="40000"/>
              </a:schemeClr>
            </a:glo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2500"/>
                            </p:stCondLst>
                            <p:childTnLst>
                              <p:par>
                                <p:cTn id="13" presetID="22" presetClass="entr" presetSubtype="8"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left)">
                                      <p:cBhvr>
                                        <p:cTn id="15" dur="1000"/>
                                        <p:tgtEl>
                                          <p:spTgt spid="79"/>
                                        </p:tgtEl>
                                      </p:cBhvr>
                                    </p:animEffect>
                                  </p:childTnLst>
                                </p:cTn>
                              </p:par>
                            </p:childTnLst>
                          </p:cTn>
                        </p:par>
                        <p:par>
                          <p:cTn id="16" fill="hold">
                            <p:stCondLst>
                              <p:cond delay="3500"/>
                            </p:stCondLst>
                            <p:childTnLst>
                              <p:par>
                                <p:cTn id="17" presetID="22" presetClass="entr" presetSubtype="8"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wipe(left)">
                                      <p:cBhvr>
                                        <p:cTn id="19" dur="500"/>
                                        <p:tgtEl>
                                          <p:spTgt spid="84"/>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wipe(up)">
                                      <p:cBhvr>
                                        <p:cTn id="23" dur="1000"/>
                                        <p:tgtEl>
                                          <p:spTgt spid="86"/>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wipe(left)">
                                      <p:cBhvr>
                                        <p:cTn id="27" dur="500"/>
                                        <p:tgtEl>
                                          <p:spTgt spid="91"/>
                                        </p:tgtEl>
                                      </p:cBhvr>
                                    </p:animEffect>
                                  </p:childTnLst>
                                </p:cTn>
                              </p:par>
                            </p:childTnLst>
                          </p:cTn>
                        </p:par>
                        <p:par>
                          <p:cTn id="28" fill="hold">
                            <p:stCondLst>
                              <p:cond delay="5500"/>
                            </p:stCondLst>
                            <p:childTnLst>
                              <p:par>
                                <p:cTn id="29" presetID="22" presetClass="entr" presetSubtype="8" fill="hold" grpId="0" nodeType="after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1000"/>
                                        <p:tgtEl>
                                          <p:spTgt spid="85"/>
                                        </p:tgtEl>
                                      </p:cBhvr>
                                    </p:animEffect>
                                  </p:childTnLst>
                                </p:cTn>
                              </p:par>
                            </p:childTnLst>
                          </p:cTn>
                        </p:par>
                        <p:par>
                          <p:cTn id="32" fill="hold">
                            <p:stCondLst>
                              <p:cond delay="6500"/>
                            </p:stCondLst>
                            <p:childTnLst>
                              <p:par>
                                <p:cTn id="33" presetID="22" presetClass="entr" presetSubtype="8" fill="hold" nodeType="after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left)">
                                      <p:cBhvr>
                                        <p:cTn id="35" dur="500"/>
                                        <p:tgtEl>
                                          <p:spTgt spid="87"/>
                                        </p:tgtEl>
                                      </p:cBhvr>
                                    </p:animEffect>
                                  </p:childTnLst>
                                </p:cTn>
                              </p:par>
                            </p:childTnLst>
                          </p:cTn>
                        </p:par>
                        <p:par>
                          <p:cTn id="36" fill="hold">
                            <p:stCondLst>
                              <p:cond delay="7000"/>
                            </p:stCondLst>
                            <p:childTnLst>
                              <p:par>
                                <p:cTn id="37" presetID="22" presetClass="entr" presetSubtype="1" fill="hold" grpId="0" nodeType="after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wipe(up)">
                                      <p:cBhvr>
                                        <p:cTn id="39"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P spid="85" grpId="0"/>
      <p:bldP spid="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185547" y="0"/>
            <a:ext cx="6007088"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6294312" y="56032"/>
            <a:ext cx="3230880" cy="1014730"/>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zh-CN" sz="6000" dirty="0">
                <a:solidFill>
                  <a:schemeClr val="bg1"/>
                </a:solidFill>
                <a:latin typeface="方正姚体" panose="02010601030101010101" pitchFamily="2" charset="-122"/>
                <a:ea typeface="方正姚体" panose="02010601030101010101" pitchFamily="2" charset="-122"/>
              </a:rPr>
              <a:t>学者主页</a:t>
            </a:r>
            <a:endParaRPr lang="zh-CN" sz="6000" dirty="0">
              <a:solidFill>
                <a:schemeClr val="bg1"/>
              </a:solidFill>
              <a:latin typeface="方正姚体" panose="02010601030101010101" pitchFamily="2" charset="-122"/>
              <a:ea typeface="方正姚体" panose="02010601030101010101" pitchFamily="2" charset="-122"/>
            </a:endParaRPr>
          </a:p>
        </p:txBody>
      </p:sp>
      <p:cxnSp>
        <p:nvCxnSpPr>
          <p:cNvPr id="26" name="直接连接符 25"/>
          <p:cNvCxnSpPr/>
          <p:nvPr/>
        </p:nvCxnSpPr>
        <p:spPr>
          <a:xfrm>
            <a:off x="5295388" y="1293495"/>
            <a:ext cx="6894072" cy="0"/>
          </a:xfrm>
          <a:prstGeom prst="line">
            <a:avLst/>
          </a:prstGeom>
          <a:ln w="38100">
            <a:solidFill>
              <a:srgbClr val="D5031E"/>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232525" y="1455420"/>
            <a:ext cx="5823585" cy="4399915"/>
          </a:xfrm>
          <a:prstGeom prst="rect">
            <a:avLst/>
          </a:prstGeom>
          <a:noFill/>
        </p:spPr>
        <p:txBody>
          <a:bodyPr wrap="square" rtlCol="0">
            <a:spAutoFit/>
          </a:bodyPr>
          <a:lstStyle/>
          <a:p>
            <a:pPr lvl="0" algn="l">
              <a:lnSpc>
                <a:spcPct val="200000"/>
              </a:lnSpc>
            </a:pPr>
            <a:r>
              <a:rPr lang="en-US" altLang="zh-CN" sz="2000" dirty="0">
                <a:solidFill>
                  <a:schemeClr val="bg1"/>
                </a:solidFill>
                <a:sym typeface="+mn-ea"/>
              </a:rPr>
              <a:t>学者是学术文献的生产者，用户可以通过追踪其他学者的研究进展来了解最新的研究动向；</a:t>
            </a:r>
            <a:endParaRPr lang="en-US" altLang="zh-CN" sz="2000" dirty="0">
              <a:solidFill>
                <a:schemeClr val="bg1"/>
              </a:solidFill>
              <a:sym typeface="+mn-ea"/>
            </a:endParaRPr>
          </a:p>
          <a:p>
            <a:pPr lvl="0" algn="l">
              <a:lnSpc>
                <a:spcPct val="200000"/>
              </a:lnSpc>
            </a:pPr>
            <a:endParaRPr lang="en-US" altLang="zh-CN" sz="2000" dirty="0">
              <a:solidFill>
                <a:schemeClr val="bg1"/>
              </a:solidFill>
              <a:sym typeface="+mn-ea"/>
            </a:endParaRPr>
          </a:p>
          <a:p>
            <a:pPr lvl="0" algn="l">
              <a:lnSpc>
                <a:spcPct val="200000"/>
              </a:lnSpc>
            </a:pPr>
            <a:r>
              <a:rPr lang="en-US" altLang="zh-CN" sz="2000" dirty="0">
                <a:solidFill>
                  <a:schemeClr val="bg1"/>
                </a:solidFill>
                <a:sym typeface="+mn-ea"/>
              </a:rPr>
              <a:t>学者也需要关注自己的学术影响力，并管理自己的研究成果，方便在职称晋升、基金申请时使用。</a:t>
            </a:r>
            <a:endParaRPr lang="en-US" altLang="zh-CN" sz="2000" dirty="0">
              <a:solidFill>
                <a:schemeClr val="bg1"/>
              </a:solidFill>
              <a:sym typeface="+mn-ea"/>
            </a:endParaRPr>
          </a:p>
          <a:p>
            <a:pPr lvl="0" algn="l">
              <a:lnSpc>
                <a:spcPct val="200000"/>
              </a:lnSpc>
            </a:pPr>
            <a:endParaRPr lang="en-US" altLang="zh-CN" sz="2000" dirty="0">
              <a:solidFill>
                <a:schemeClr val="bg1"/>
              </a:solidFill>
              <a:sym typeface="+mn-ea"/>
            </a:endParaRPr>
          </a:p>
          <a:p>
            <a:pPr lvl="0" algn="l">
              <a:lnSpc>
                <a:spcPct val="200000"/>
              </a:lnSpc>
            </a:pPr>
            <a:r>
              <a:rPr lang="en-US" altLang="zh-CN" sz="2000" dirty="0">
                <a:solidFill>
                  <a:schemeClr val="bg1"/>
                </a:solidFill>
                <a:sym typeface="+mn-ea"/>
              </a:rPr>
              <a:t>万方目前上线了1600多万的系统学者主页。</a:t>
            </a:r>
            <a:endParaRPr lang="en-US" altLang="zh-CN" sz="2000" dirty="0">
              <a:solidFill>
                <a:schemeClr val="bg1"/>
              </a:solidFill>
              <a:sym typeface="+mn-ea"/>
            </a:endParaRPr>
          </a:p>
        </p:txBody>
      </p:sp>
      <p:grpSp>
        <p:nvGrpSpPr>
          <p:cNvPr id="3" name="组合 2"/>
          <p:cNvGrpSpPr/>
          <p:nvPr/>
        </p:nvGrpSpPr>
        <p:grpSpPr>
          <a:xfrm>
            <a:off x="-13970" y="295910"/>
            <a:ext cx="6101080" cy="6393180"/>
            <a:chOff x="-22" y="466"/>
            <a:chExt cx="9608" cy="10068"/>
          </a:xfrm>
        </p:grpSpPr>
        <p:pic>
          <p:nvPicPr>
            <p:cNvPr id="2" name="图片 1" descr="张志强的主页"/>
            <p:cNvPicPr>
              <a:picLocks noChangeAspect="1"/>
            </p:cNvPicPr>
            <p:nvPr/>
          </p:nvPicPr>
          <p:blipFill>
            <a:blip r:embed="rId1" cstate="print"/>
            <a:srcRect l="18736" t="4186" r="17780" b="40878"/>
            <a:stretch>
              <a:fillRect/>
            </a:stretch>
          </p:blipFill>
          <p:spPr>
            <a:xfrm>
              <a:off x="-22" y="466"/>
              <a:ext cx="9608" cy="9538"/>
            </a:xfrm>
            <a:prstGeom prst="snip1Rect">
              <a:avLst/>
            </a:prstGeom>
            <a:effectLst>
              <a:glow rad="63500">
                <a:schemeClr val="accent5">
                  <a:satMod val="175000"/>
                  <a:alpha val="40000"/>
                </a:schemeClr>
              </a:glow>
            </a:effectLst>
          </p:spPr>
        </p:pic>
        <p:sp>
          <p:nvSpPr>
            <p:cNvPr id="7" name="矩形 6"/>
            <p:cNvSpPr/>
            <p:nvPr/>
          </p:nvSpPr>
          <p:spPr>
            <a:xfrm>
              <a:off x="71" y="2795"/>
              <a:ext cx="6559" cy="370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8" name="文本框 7"/>
            <p:cNvSpPr txBox="1"/>
            <p:nvPr/>
          </p:nvSpPr>
          <p:spPr>
            <a:xfrm>
              <a:off x="4399" y="2795"/>
              <a:ext cx="2467" cy="531"/>
            </a:xfrm>
            <a:prstGeom prst="rect">
              <a:avLst/>
            </a:prstGeom>
            <a:noFill/>
          </p:spPr>
          <p:txBody>
            <a:bodyPr wrap="square" rtlCol="0">
              <a:spAutoFit/>
            </a:bodyPr>
            <a:lstStyle/>
            <a:p>
              <a:r>
                <a:rPr lang="zh-CN" altLang="en-US" sz="1600" dirty="0">
                  <a:solidFill>
                    <a:schemeClr val="accent2"/>
                  </a:solidFill>
                  <a:latin typeface="方正姚体" panose="02010601030101010101" pitchFamily="2" charset="-122"/>
                  <a:ea typeface="方正姚体" panose="02010601030101010101" pitchFamily="2" charset="-122"/>
                </a:rPr>
                <a:t>学术成果分析</a:t>
              </a:r>
              <a:endParaRPr lang="zh-CN" altLang="en-US" sz="1600" dirty="0">
                <a:solidFill>
                  <a:schemeClr val="accent2"/>
                </a:solidFill>
                <a:latin typeface="方正姚体" panose="02010601030101010101" pitchFamily="2" charset="-122"/>
                <a:ea typeface="方正姚体" panose="02010601030101010101" pitchFamily="2" charset="-122"/>
              </a:endParaRPr>
            </a:p>
          </p:txBody>
        </p:sp>
        <p:sp>
          <p:nvSpPr>
            <p:cNvPr id="9" name="矩形 8"/>
            <p:cNvSpPr/>
            <p:nvPr/>
          </p:nvSpPr>
          <p:spPr>
            <a:xfrm>
              <a:off x="71" y="6496"/>
              <a:ext cx="6559" cy="350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0" name="文本框 9"/>
            <p:cNvSpPr txBox="1"/>
            <p:nvPr/>
          </p:nvSpPr>
          <p:spPr>
            <a:xfrm>
              <a:off x="71" y="10004"/>
              <a:ext cx="2626" cy="531"/>
            </a:xfrm>
            <a:prstGeom prst="rect">
              <a:avLst/>
            </a:prstGeom>
            <a:noFill/>
          </p:spPr>
          <p:txBody>
            <a:bodyPr wrap="square" rtlCol="0">
              <a:spAutoFit/>
            </a:bodyPr>
            <a:lstStyle/>
            <a:p>
              <a:r>
                <a:rPr lang="zh-CN" altLang="en-US" sz="1600" dirty="0">
                  <a:solidFill>
                    <a:schemeClr val="accent2"/>
                  </a:solidFill>
                  <a:latin typeface="方正姚体" panose="02010601030101010101" pitchFamily="2" charset="-122"/>
                  <a:ea typeface="方正姚体" panose="02010601030101010101" pitchFamily="2" charset="-122"/>
                </a:rPr>
                <a:t>全部学术成果</a:t>
              </a:r>
              <a:endParaRPr lang="zh-CN" altLang="en-US" sz="1600" dirty="0">
                <a:solidFill>
                  <a:schemeClr val="accent2"/>
                </a:solidFill>
                <a:latin typeface="方正姚体" panose="02010601030101010101" pitchFamily="2" charset="-122"/>
                <a:ea typeface="方正姚体" panose="02010601030101010101" pitchFamily="2" charset="-122"/>
              </a:endParaRPr>
            </a:p>
          </p:txBody>
        </p:sp>
        <p:sp>
          <p:nvSpPr>
            <p:cNvPr id="11" name="矩形 10"/>
            <p:cNvSpPr/>
            <p:nvPr/>
          </p:nvSpPr>
          <p:spPr>
            <a:xfrm>
              <a:off x="71" y="1506"/>
              <a:ext cx="4328" cy="116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2" name="文本框 11"/>
            <p:cNvSpPr txBox="1"/>
            <p:nvPr/>
          </p:nvSpPr>
          <p:spPr>
            <a:xfrm>
              <a:off x="4399" y="1506"/>
              <a:ext cx="1713" cy="531"/>
            </a:xfrm>
            <a:prstGeom prst="rect">
              <a:avLst/>
            </a:prstGeom>
            <a:noFill/>
          </p:spPr>
          <p:txBody>
            <a:bodyPr wrap="square" rtlCol="0">
              <a:spAutoFit/>
            </a:bodyPr>
            <a:lstStyle/>
            <a:p>
              <a:r>
                <a:rPr lang="zh-CN" altLang="en-US" sz="1600" dirty="0">
                  <a:solidFill>
                    <a:schemeClr val="accent2"/>
                  </a:solidFill>
                  <a:latin typeface="方正姚体" panose="02010601030101010101" pitchFamily="2" charset="-122"/>
                  <a:ea typeface="方正姚体" panose="02010601030101010101" pitchFamily="2" charset="-122"/>
                </a:rPr>
                <a:t>学术指数</a:t>
              </a:r>
              <a:endParaRPr lang="zh-CN" altLang="en-US" sz="1600" dirty="0">
                <a:solidFill>
                  <a:schemeClr val="accent2"/>
                </a:solidFill>
                <a:latin typeface="方正姚体" panose="02010601030101010101" pitchFamily="2" charset="-122"/>
                <a:ea typeface="方正姚体" panose="02010601030101010101" pitchFamily="2" charset="-122"/>
              </a:endParaRPr>
            </a:p>
          </p:txBody>
        </p:sp>
        <p:sp>
          <p:nvSpPr>
            <p:cNvPr id="13" name="矩形 12"/>
            <p:cNvSpPr/>
            <p:nvPr/>
          </p:nvSpPr>
          <p:spPr>
            <a:xfrm>
              <a:off x="7007" y="2795"/>
              <a:ext cx="2579" cy="285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4" name="文本框 13"/>
            <p:cNvSpPr txBox="1"/>
            <p:nvPr/>
          </p:nvSpPr>
          <p:spPr>
            <a:xfrm>
              <a:off x="7963" y="2795"/>
              <a:ext cx="1608" cy="531"/>
            </a:xfrm>
            <a:prstGeom prst="rect">
              <a:avLst/>
            </a:prstGeom>
            <a:noFill/>
          </p:spPr>
          <p:txBody>
            <a:bodyPr wrap="square" rtlCol="0">
              <a:spAutoFit/>
            </a:bodyPr>
            <a:lstStyle/>
            <a:p>
              <a:r>
                <a:rPr lang="zh-CN" altLang="en-US" sz="1600" dirty="0">
                  <a:solidFill>
                    <a:schemeClr val="accent2"/>
                  </a:solidFill>
                  <a:latin typeface="方正姚体" panose="02010601030101010101" pitchFamily="2" charset="-122"/>
                  <a:ea typeface="方正姚体" panose="02010601030101010101" pitchFamily="2" charset="-122"/>
                </a:rPr>
                <a:t>合作分析</a:t>
              </a:r>
              <a:endParaRPr lang="zh-CN" altLang="en-US" sz="1600" dirty="0">
                <a:solidFill>
                  <a:schemeClr val="accent2"/>
                </a:solidFill>
                <a:latin typeface="方正姚体" panose="02010601030101010101" pitchFamily="2" charset="-122"/>
                <a:ea typeface="方正姚体" panose="02010601030101010101" pitchFamily="2" charset="-122"/>
              </a:endParaRPr>
            </a:p>
          </p:txBody>
        </p:sp>
        <p:sp>
          <p:nvSpPr>
            <p:cNvPr id="15" name="矩形 14"/>
            <p:cNvSpPr/>
            <p:nvPr/>
          </p:nvSpPr>
          <p:spPr>
            <a:xfrm>
              <a:off x="7006" y="5646"/>
              <a:ext cx="2580" cy="435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6" name="文本框 15"/>
            <p:cNvSpPr txBox="1"/>
            <p:nvPr/>
          </p:nvSpPr>
          <p:spPr>
            <a:xfrm>
              <a:off x="7007" y="10004"/>
              <a:ext cx="1864" cy="531"/>
            </a:xfrm>
            <a:prstGeom prst="rect">
              <a:avLst/>
            </a:prstGeom>
            <a:noFill/>
          </p:spPr>
          <p:txBody>
            <a:bodyPr wrap="square" rtlCol="0">
              <a:spAutoFit/>
            </a:bodyPr>
            <a:lstStyle/>
            <a:p>
              <a:r>
                <a:rPr lang="zh-CN" altLang="en-US" sz="1600" dirty="0">
                  <a:solidFill>
                    <a:schemeClr val="accent2"/>
                  </a:solidFill>
                  <a:latin typeface="方正姚体" panose="02010601030101010101" pitchFamily="2" charset="-122"/>
                  <a:ea typeface="方正姚体" panose="02010601030101010101" pitchFamily="2" charset="-122"/>
                </a:rPr>
                <a:t>学者推荐</a:t>
              </a:r>
              <a:endParaRPr lang="zh-CN" altLang="en-US" sz="1600" dirty="0">
                <a:solidFill>
                  <a:schemeClr val="accent2"/>
                </a:solidFill>
                <a:latin typeface="方正姚体" panose="02010601030101010101" pitchFamily="2" charset="-122"/>
                <a:ea typeface="方正姚体" panose="02010601030101010101" pitchFamily="2"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1000"/>
                                        <p:tgtEl>
                                          <p:spTgt spid="24"/>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1207066"/>
            <a:chOff x="0" y="0"/>
            <a:chExt cx="12192000" cy="1207066"/>
          </a:xfrm>
        </p:grpSpPr>
        <p:pic>
          <p:nvPicPr>
            <p:cNvPr id="3" name="图片 2"/>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rcRect t="30861" b="54288"/>
            <a:stretch>
              <a:fillRect/>
            </a:stretch>
          </p:blipFill>
          <p:spPr>
            <a:xfrm>
              <a:off x="0" y="0"/>
              <a:ext cx="12192000" cy="1207066"/>
            </a:xfrm>
            <a:prstGeom prst="rect">
              <a:avLst/>
            </a:prstGeom>
          </p:spPr>
        </p:pic>
        <p:sp>
          <p:nvSpPr>
            <p:cNvPr id="77" name="矩形 76"/>
            <p:cNvSpPr/>
            <p:nvPr/>
          </p:nvSpPr>
          <p:spPr>
            <a:xfrm>
              <a:off x="0" y="0"/>
              <a:ext cx="12192000" cy="120706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479425" y="0"/>
              <a:ext cx="155575" cy="1207066"/>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p:cNvSpPr txBox="1"/>
            <p:nvPr/>
          </p:nvSpPr>
          <p:spPr>
            <a:xfrm>
              <a:off x="634829" y="138768"/>
              <a:ext cx="7332980" cy="922020"/>
            </a:xfrm>
            <a:prstGeom prst="rect">
              <a:avLst/>
            </a:prstGeom>
            <a:noFill/>
          </p:spPr>
          <p:txBody>
            <a:bodyPr wrap="none" rtlCol="0">
              <a:spAutoFit/>
            </a:bodyPr>
            <a:lstStyle/>
            <a:p>
              <a:r>
                <a:rPr lang="zh-CN" altLang="en-US" sz="5400" dirty="0">
                  <a:solidFill>
                    <a:schemeClr val="bg1"/>
                  </a:solidFill>
                  <a:latin typeface="方正姚体" panose="02010601030101010101" pitchFamily="2" charset="-122"/>
                  <a:ea typeface="方正姚体" panose="02010601030101010101" pitchFamily="2" charset="-122"/>
                </a:rPr>
                <a:t>万方分析</a:t>
              </a:r>
              <a:r>
                <a:rPr lang="en-US" altLang="zh-CN" sz="5400" dirty="0">
                  <a:solidFill>
                    <a:schemeClr val="bg1"/>
                  </a:solidFill>
                  <a:latin typeface="方正姚体" panose="02010601030101010101" pitchFamily="2" charset="-122"/>
                  <a:ea typeface="方正姚体" panose="02010601030101010101" pitchFamily="2" charset="-122"/>
                </a:rPr>
                <a:t>-</a:t>
              </a:r>
              <a:r>
                <a:rPr lang="zh-CN" altLang="en-US" sz="4000" dirty="0">
                  <a:solidFill>
                    <a:srgbClr val="FF9999"/>
                  </a:solidFill>
                  <a:latin typeface="方正姚体" panose="02010601030101010101" pitchFamily="2" charset="-122"/>
                  <a:ea typeface="方正姚体" panose="02010601030101010101" pitchFamily="2" charset="-122"/>
                </a:rPr>
                <a:t>学术影响统计分析</a:t>
              </a:r>
              <a:endParaRPr lang="zh-CN" altLang="en-US" sz="4000" dirty="0">
                <a:solidFill>
                  <a:srgbClr val="FF9999"/>
                </a:solidFill>
                <a:latin typeface="方正姚体" panose="02010601030101010101" pitchFamily="2" charset="-122"/>
                <a:ea typeface="方正姚体" panose="02010601030101010101" pitchFamily="2" charset="-122"/>
              </a:endParaRPr>
            </a:p>
          </p:txBody>
        </p:sp>
      </p:grpSp>
      <p:sp>
        <p:nvSpPr>
          <p:cNvPr id="80" name="文本框 79"/>
          <p:cNvSpPr txBox="1"/>
          <p:nvPr/>
        </p:nvSpPr>
        <p:spPr>
          <a:xfrm>
            <a:off x="919480" y="2138045"/>
            <a:ext cx="4573270" cy="1938020"/>
          </a:xfrm>
          <a:prstGeom prst="rect">
            <a:avLst/>
          </a:prstGeom>
          <a:noFill/>
        </p:spPr>
        <p:txBody>
          <a:bodyPr wrap="square" rtlCol="0">
            <a:spAutoFit/>
          </a:bodyPr>
          <a:lstStyle/>
          <a:p>
            <a:pPr algn="l">
              <a:lnSpc>
                <a:spcPct val="150000"/>
              </a:lnSpc>
            </a:pPr>
            <a:r>
              <a:rPr lang="en-US" altLang="zh-CN" sz="1600" dirty="0">
                <a:solidFill>
                  <a:schemeClr val="tx1">
                    <a:lumMod val="50000"/>
                    <a:lumOff val="50000"/>
                  </a:schemeClr>
                </a:solidFill>
                <a:sym typeface="+mn-ea"/>
              </a:rPr>
              <a:t>针对不同用户群体提供主题研究现状分析、学科发展动态跟踪、分析学者/机构的学术能力监测、期刊学术影响力评价、地区科研水平定位等服务，为科学研究、科研决策、学科建设等提供数据支持和科学解决方案。</a:t>
            </a:r>
            <a:endParaRPr lang="en-US" altLang="zh-CN" sz="1600" dirty="0">
              <a:solidFill>
                <a:schemeClr val="tx1">
                  <a:lumMod val="50000"/>
                  <a:lumOff val="50000"/>
                </a:schemeClr>
              </a:solidFill>
              <a:sym typeface="+mn-ea"/>
            </a:endParaRPr>
          </a:p>
        </p:txBody>
      </p:sp>
      <p:pic>
        <p:nvPicPr>
          <p:cNvPr id="8" name="图片 7"/>
          <p:cNvPicPr>
            <a:picLocks noChangeAspect="1"/>
          </p:cNvPicPr>
          <p:nvPr/>
        </p:nvPicPr>
        <p:blipFill>
          <a:blip r:embed="rId3" cstate="print"/>
          <a:stretch>
            <a:fillRect/>
          </a:stretch>
        </p:blipFill>
        <p:spPr>
          <a:xfrm>
            <a:off x="479425" y="4267835"/>
            <a:ext cx="5569585" cy="2570480"/>
          </a:xfrm>
          <a:prstGeom prst="rect">
            <a:avLst/>
          </a:prstGeom>
          <a:effectLst>
            <a:glow rad="63500">
              <a:schemeClr val="accent5">
                <a:satMod val="175000"/>
                <a:alpha val="40000"/>
              </a:schemeClr>
            </a:glow>
          </a:effectLst>
        </p:spPr>
      </p:pic>
      <p:pic>
        <p:nvPicPr>
          <p:cNvPr id="5" name="图片 4"/>
          <p:cNvPicPr>
            <a:picLocks noChangeAspect="1"/>
          </p:cNvPicPr>
          <p:nvPr/>
        </p:nvPicPr>
        <p:blipFill>
          <a:blip r:embed="rId4" cstate="print"/>
          <a:srcRect b="7380"/>
          <a:stretch>
            <a:fillRect/>
          </a:stretch>
        </p:blipFill>
        <p:spPr>
          <a:xfrm>
            <a:off x="6120765" y="1329690"/>
            <a:ext cx="5765165" cy="3063875"/>
          </a:xfrm>
          <a:prstGeom prst="rect">
            <a:avLst/>
          </a:prstGeom>
          <a:effectLst>
            <a:glow rad="63500">
              <a:schemeClr val="accent5">
                <a:satMod val="175000"/>
                <a:alpha val="40000"/>
              </a:schemeClr>
            </a:glow>
          </a:effectLst>
        </p:spPr>
      </p:pic>
      <p:sp>
        <p:nvSpPr>
          <p:cNvPr id="74" name="文本框 73"/>
          <p:cNvSpPr txBox="1"/>
          <p:nvPr/>
        </p:nvSpPr>
        <p:spPr>
          <a:xfrm>
            <a:off x="876441" y="1434705"/>
            <a:ext cx="2371725" cy="645160"/>
          </a:xfrm>
          <a:prstGeom prst="rect">
            <a:avLst/>
          </a:prstGeom>
          <a:noFill/>
        </p:spPr>
        <p:txBody>
          <a:bodyPr wrap="none" rtlCol="0">
            <a:spAutoFit/>
          </a:bodyPr>
          <a:lstStyle/>
          <a:p>
            <a:r>
              <a:rPr lang="en-US" sz="3600" dirty="0">
                <a:solidFill>
                  <a:schemeClr val="tx1">
                    <a:lumMod val="85000"/>
                    <a:lumOff val="15000"/>
                  </a:schemeClr>
                </a:solidFill>
                <a:latin typeface="Bebas Neue Bold" panose="020B0606020202050201" pitchFamily="34" charset="0"/>
              </a:rPr>
              <a:t>WHAT CAN IT DO</a:t>
            </a:r>
            <a:endParaRPr lang="en-US" sz="3600" dirty="0">
              <a:solidFill>
                <a:schemeClr val="tx1">
                  <a:lumMod val="85000"/>
                  <a:lumOff val="15000"/>
                </a:schemeClr>
              </a:solidFill>
              <a:latin typeface="Bebas Neue Bold" panose="020B0606020202050201" pitchFamily="34" charset="0"/>
            </a:endParaRPr>
          </a:p>
        </p:txBody>
      </p:sp>
      <p:sp>
        <p:nvSpPr>
          <p:cNvPr id="93" name="矩形 92"/>
          <p:cNvSpPr/>
          <p:nvPr/>
        </p:nvSpPr>
        <p:spPr>
          <a:xfrm>
            <a:off x="479425" y="1329690"/>
            <a:ext cx="5452745" cy="2837180"/>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a:off x="919635" y="2080601"/>
            <a:ext cx="4572927" cy="0"/>
          </a:xfrm>
          <a:prstGeom prst="line">
            <a:avLst/>
          </a:prstGeom>
          <a:ln w="317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pic>
        <p:nvPicPr>
          <p:cNvPr id="6" name="图片 5" descr="学者分析"/>
          <p:cNvPicPr>
            <a:picLocks noChangeAspect="1"/>
          </p:cNvPicPr>
          <p:nvPr/>
        </p:nvPicPr>
        <p:blipFill>
          <a:blip r:embed="rId5" cstate="print"/>
          <a:srcRect l="26477" r="27942" b="23664"/>
          <a:stretch>
            <a:fillRect/>
          </a:stretch>
        </p:blipFill>
        <p:spPr>
          <a:xfrm>
            <a:off x="6171565" y="4585335"/>
            <a:ext cx="2747645" cy="2153285"/>
          </a:xfrm>
          <a:prstGeom prst="hexagon">
            <a:avLst/>
          </a:prstGeom>
          <a:effectLst>
            <a:glow rad="63500">
              <a:schemeClr val="accent5">
                <a:satMod val="175000"/>
                <a:alpha val="40000"/>
              </a:schemeClr>
            </a:glow>
            <a:outerShdw blurRad="50800" dist="38100" dir="2700000" algn="tl" rotWithShape="0">
              <a:prstClr val="black">
                <a:alpha val="40000"/>
              </a:prstClr>
            </a:outerShdw>
          </a:effectLst>
        </p:spPr>
      </p:pic>
      <p:pic>
        <p:nvPicPr>
          <p:cNvPr id="7" name="图片 6" descr="C:\Users\lenovo\Desktop\学科分析.png学科分析"/>
          <p:cNvPicPr>
            <a:picLocks noChangeAspect="1"/>
          </p:cNvPicPr>
          <p:nvPr/>
        </p:nvPicPr>
        <p:blipFill>
          <a:blip r:embed="rId6" cstate="print"/>
          <a:srcRect l="30557" r="20866" b="15933"/>
          <a:stretch>
            <a:fillRect/>
          </a:stretch>
        </p:blipFill>
        <p:spPr>
          <a:xfrm>
            <a:off x="8977630" y="4554855"/>
            <a:ext cx="2787015" cy="2213610"/>
          </a:xfrm>
          <a:prstGeom prst="hexagon">
            <a:avLst/>
          </a:prstGeom>
          <a:effectLst>
            <a:glow rad="63500">
              <a:schemeClr val="accent5">
                <a:satMod val="175000"/>
                <a:alpha val="40000"/>
              </a:schemeClr>
            </a:glow>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wipe(left)">
                                      <p:cBhvr>
                                        <p:cTn id="15" dur="1000"/>
                                        <p:tgtEl>
                                          <p:spTgt spid="95"/>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up)">
                                      <p:cBhvr>
                                        <p:cTn id="19" dur="1000"/>
                                        <p:tgtEl>
                                          <p:spTgt spid="80"/>
                                        </p:tgtEl>
                                      </p:cBhvr>
                                    </p:animEffect>
                                  </p:childTnLst>
                                </p:cTn>
                              </p:par>
                            </p:childTnLst>
                          </p:cTn>
                        </p:par>
                        <p:par>
                          <p:cTn id="20" fill="hold">
                            <p:stCondLst>
                              <p:cond delay="4000"/>
                            </p:stCondLst>
                            <p:childTnLst>
                              <p:par>
                                <p:cTn id="21" presetID="21" presetClass="entr" presetSubtype="2" fill="hold" grpId="0"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wheel(2)">
                                      <p:cBhvr>
                                        <p:cTn id="23" dur="1000"/>
                                        <p:tgtEl>
                                          <p:spTgt spid="9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3" presetClass="entr" presetSubtype="1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1500"/>
                            </p:stCondLst>
                            <p:childTnLst>
                              <p:par>
                                <p:cTn id="40" presetID="53" presetClass="entr" presetSubtype="16"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74" grpId="0"/>
      <p:bldP spid="9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14438" t="2509" r="13043" b="80945"/>
          <a:stretch>
            <a:fillRect/>
          </a:stretch>
        </p:blipFill>
        <p:spPr>
          <a:xfrm>
            <a:off x="13844" y="840260"/>
            <a:ext cx="12191777" cy="4947424"/>
          </a:xfrm>
          <a:prstGeom prst="rect">
            <a:avLst/>
          </a:prstGeom>
        </p:spPr>
      </p:pic>
      <p:sp>
        <p:nvSpPr>
          <p:cNvPr id="74" name="矩形 73"/>
          <p:cNvSpPr/>
          <p:nvPr/>
        </p:nvSpPr>
        <p:spPr>
          <a:xfrm>
            <a:off x="2880" y="-24389"/>
            <a:ext cx="12192000" cy="6887362"/>
          </a:xfrm>
          <a:prstGeom prst="rect">
            <a:avLst/>
          </a:prstGeom>
          <a:solidFill>
            <a:schemeClr val="tx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3" name="文本框 72"/>
          <p:cNvSpPr txBox="1"/>
          <p:nvPr/>
        </p:nvSpPr>
        <p:spPr>
          <a:xfrm>
            <a:off x="5170826" y="347928"/>
            <a:ext cx="1871025" cy="2646878"/>
          </a:xfrm>
          <a:prstGeom prst="rect">
            <a:avLst/>
          </a:prstGeom>
          <a:noFill/>
        </p:spPr>
        <p:txBody>
          <a:bodyPr wrap="none" rtlCol="0">
            <a:spAutoFit/>
          </a:bodyPr>
          <a:lstStyle/>
          <a:p>
            <a:pPr algn="ctr"/>
            <a:r>
              <a:rPr lang="en-US" altLang="zh-CN" sz="16600" b="1" dirty="0">
                <a:solidFill>
                  <a:schemeClr val="bg1">
                    <a:alpha val="50000"/>
                  </a:schemeClr>
                </a:solidFill>
                <a:latin typeface="Bebas Neue Bold" panose="020B0606020202050201" pitchFamily="34" charset="0"/>
              </a:rPr>
              <a:t>01</a:t>
            </a:r>
            <a:endParaRPr lang="zh-CN" altLang="en-US" sz="16600" b="1" dirty="0">
              <a:solidFill>
                <a:srgbClr val="D5031E">
                  <a:alpha val="50000"/>
                </a:srgbClr>
              </a:solidFill>
              <a:latin typeface="Bebas Neue Bold" panose="020B0606020202050201" pitchFamily="34" charset="0"/>
            </a:endParaRPr>
          </a:p>
        </p:txBody>
      </p:sp>
      <p:sp>
        <p:nvSpPr>
          <p:cNvPr id="77" name="文本框 76"/>
          <p:cNvSpPr txBox="1"/>
          <p:nvPr/>
        </p:nvSpPr>
        <p:spPr>
          <a:xfrm>
            <a:off x="3541460" y="2680079"/>
            <a:ext cx="5109091" cy="1569660"/>
          </a:xfrm>
          <a:prstGeom prst="rect">
            <a:avLst/>
          </a:prstGeom>
          <a:noFill/>
        </p:spPr>
        <p:txBody>
          <a:bodyPr wrap="none" rtlCol="0">
            <a:spAutoFit/>
          </a:bodyPr>
          <a:lstStyle/>
          <a:p>
            <a:pPr algn="ctr"/>
            <a:r>
              <a:rPr lang="zh-CN" altLang="en-US" sz="9600" b="1" dirty="0">
                <a:solidFill>
                  <a:schemeClr val="bg1"/>
                </a:solidFill>
                <a:latin typeface="微软雅黑 Light" panose="020B0502040204020203" pitchFamily="34" charset="-122"/>
                <a:ea typeface="微软雅黑 Light" panose="020B0502040204020203" pitchFamily="34" charset="-122"/>
              </a:rPr>
              <a:t>万方智搜</a:t>
            </a:r>
            <a:endParaRPr lang="zh-CN" altLang="en-US" sz="9600" b="1" dirty="0">
              <a:solidFill>
                <a:schemeClr val="bg1"/>
              </a:solidFill>
              <a:latin typeface="微软雅黑 Light" panose="020B0502040204020203" pitchFamily="34" charset="-122"/>
              <a:ea typeface="微软雅黑 Light" panose="020B0502040204020203" pitchFamily="34" charset="-122"/>
            </a:endParaRPr>
          </a:p>
        </p:txBody>
      </p:sp>
      <p:sp>
        <p:nvSpPr>
          <p:cNvPr id="79" name="文本框 78"/>
          <p:cNvSpPr txBox="1"/>
          <p:nvPr/>
        </p:nvSpPr>
        <p:spPr>
          <a:xfrm>
            <a:off x="2327019" y="4386751"/>
            <a:ext cx="7558640" cy="1291700"/>
          </a:xfrm>
          <a:prstGeom prst="rect">
            <a:avLst/>
          </a:prstGeom>
          <a:noFill/>
        </p:spPr>
        <p:txBody>
          <a:bodyPr wrap="square" rtlCol="0">
            <a:spAutoFit/>
          </a:bodyPr>
          <a:lstStyle/>
          <a:p>
            <a:pPr>
              <a:lnSpc>
                <a:spcPct val="150000"/>
              </a:lnSpc>
            </a:pPr>
            <a:r>
              <a:rPr lang="zh-CN" altLang="en-US" dirty="0">
                <a:solidFill>
                  <a:schemeClr val="bg1">
                    <a:lumMod val="75000"/>
                  </a:schemeClr>
                </a:solidFill>
                <a:latin typeface="+mn-ea"/>
              </a:rPr>
              <a:t>万方智搜整合数亿条全球优质学术资源，集成期刊、学位、会议、科技报告、专利、视频等十余种资源类型，覆盖各研究层次，感知用户学术背景</a:t>
            </a:r>
            <a:r>
              <a:rPr lang="en-US" altLang="zh-CN" dirty="0">
                <a:solidFill>
                  <a:schemeClr val="bg1">
                    <a:lumMod val="75000"/>
                  </a:schemeClr>
                </a:solidFill>
                <a:latin typeface="+mn-ea"/>
              </a:rPr>
              <a:t>,</a:t>
            </a:r>
            <a:r>
              <a:rPr lang="zh-CN" altLang="en-US" dirty="0">
                <a:solidFill>
                  <a:schemeClr val="bg1">
                    <a:lumMod val="75000"/>
                  </a:schemeClr>
                </a:solidFill>
                <a:latin typeface="+mn-ea"/>
              </a:rPr>
              <a:t>致力于帮助用户精准发现、获取与沉淀学术精华。</a:t>
            </a:r>
            <a:endParaRPr lang="zh-CN" altLang="en-US" dirty="0">
              <a:solidFill>
                <a:schemeClr val="bg1">
                  <a:lumMod val="75000"/>
                </a:schemeClr>
              </a:solidFill>
              <a:latin typeface="+mn-ea"/>
            </a:endParaRPr>
          </a:p>
        </p:txBody>
      </p:sp>
      <p:sp>
        <p:nvSpPr>
          <p:cNvPr id="82" name="矩形 81"/>
          <p:cNvSpPr/>
          <p:nvPr/>
        </p:nvSpPr>
        <p:spPr>
          <a:xfrm>
            <a:off x="2327019" y="4204019"/>
            <a:ext cx="7558640" cy="45720"/>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fade">
                                      <p:cBhvr>
                                        <p:cTn id="11" dur="500"/>
                                        <p:tgtEl>
                                          <p:spTgt spid="77"/>
                                        </p:tgtEl>
                                      </p:cBhvr>
                                    </p:animEffect>
                                    <p:anim calcmode="lin" valueType="num">
                                      <p:cBhvr>
                                        <p:cTn id="12" dur="500" fill="hold"/>
                                        <p:tgtEl>
                                          <p:spTgt spid="77"/>
                                        </p:tgtEl>
                                        <p:attrNameLst>
                                          <p:attrName>ppt_x</p:attrName>
                                        </p:attrNameLst>
                                      </p:cBhvr>
                                      <p:tavLst>
                                        <p:tav tm="0">
                                          <p:val>
                                            <p:strVal val="#ppt_x"/>
                                          </p:val>
                                        </p:tav>
                                        <p:tav tm="100000">
                                          <p:val>
                                            <p:strVal val="#ppt_x"/>
                                          </p:val>
                                        </p:tav>
                                      </p:tavLst>
                                    </p:anim>
                                    <p:anim calcmode="lin" valueType="num">
                                      <p:cBhvr>
                                        <p:cTn id="13" dur="500" fill="hold"/>
                                        <p:tgtEl>
                                          <p:spTgt spid="7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barn(outVertical)">
                                      <p:cBhvr>
                                        <p:cTn id="17" dur="500"/>
                                        <p:tgtEl>
                                          <p:spTgt spid="82"/>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7" grpId="0"/>
      <p:bldP spid="79" grpId="0"/>
      <p:bldP spid="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stretch>
            <a:fillRect/>
          </a:stretch>
        </p:blipFill>
        <p:spPr>
          <a:xfrm>
            <a:off x="57150" y="1729105"/>
            <a:ext cx="5091430" cy="3502660"/>
          </a:xfrm>
          <a:prstGeom prst="rect">
            <a:avLst/>
          </a:prstGeom>
        </p:spPr>
      </p:pic>
      <p:grpSp>
        <p:nvGrpSpPr>
          <p:cNvPr id="2" name="组合 1"/>
          <p:cNvGrpSpPr/>
          <p:nvPr/>
        </p:nvGrpSpPr>
        <p:grpSpPr>
          <a:xfrm>
            <a:off x="0" y="0"/>
            <a:ext cx="12192000" cy="1207066"/>
            <a:chOff x="0" y="0"/>
            <a:chExt cx="12192000" cy="1207066"/>
          </a:xfrm>
        </p:grpSpPr>
        <p:pic>
          <p:nvPicPr>
            <p:cNvPr id="3" name="图片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0861" b="54288"/>
            <a:stretch>
              <a:fillRect/>
            </a:stretch>
          </p:blipFill>
          <p:spPr>
            <a:xfrm>
              <a:off x="0" y="0"/>
              <a:ext cx="12192000" cy="1207066"/>
            </a:xfrm>
            <a:prstGeom prst="rect">
              <a:avLst/>
            </a:prstGeom>
          </p:spPr>
        </p:pic>
        <p:sp>
          <p:nvSpPr>
            <p:cNvPr id="77" name="矩形 76"/>
            <p:cNvSpPr/>
            <p:nvPr/>
          </p:nvSpPr>
          <p:spPr>
            <a:xfrm>
              <a:off x="0" y="0"/>
              <a:ext cx="12192000" cy="120706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4"/>
            <p:cNvSpPr/>
            <p:nvPr/>
          </p:nvSpPr>
          <p:spPr>
            <a:xfrm>
              <a:off x="479425" y="0"/>
              <a:ext cx="155575" cy="1207066"/>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文本框 75"/>
            <p:cNvSpPr txBox="1"/>
            <p:nvPr/>
          </p:nvSpPr>
          <p:spPr>
            <a:xfrm>
              <a:off x="634829" y="138768"/>
              <a:ext cx="7332980" cy="922020"/>
            </a:xfrm>
            <a:prstGeom prst="rect">
              <a:avLst/>
            </a:prstGeom>
            <a:noFill/>
          </p:spPr>
          <p:txBody>
            <a:bodyPr wrap="none" rtlCol="0">
              <a:spAutoFit/>
            </a:bodyPr>
            <a:lstStyle/>
            <a:p>
              <a:r>
                <a:rPr lang="zh-CN" altLang="en-US" sz="5400" dirty="0">
                  <a:solidFill>
                    <a:schemeClr val="bg1"/>
                  </a:solidFill>
                  <a:latin typeface="方正姚体" panose="02010601030101010101" pitchFamily="2" charset="-122"/>
                  <a:ea typeface="方正姚体" panose="02010601030101010101" pitchFamily="2" charset="-122"/>
                </a:rPr>
                <a:t>万方书案</a:t>
              </a:r>
              <a:r>
                <a:rPr lang="en-US" altLang="zh-CN" sz="5400" dirty="0">
                  <a:solidFill>
                    <a:schemeClr val="bg1"/>
                  </a:solidFill>
                  <a:latin typeface="方正姚体" panose="02010601030101010101" pitchFamily="2" charset="-122"/>
                  <a:ea typeface="方正姚体" panose="02010601030101010101" pitchFamily="2" charset="-122"/>
                </a:rPr>
                <a:t>-</a:t>
              </a:r>
              <a:r>
                <a:rPr lang="zh-CN" altLang="en-US" sz="4000" dirty="0">
                  <a:solidFill>
                    <a:srgbClr val="FF9999"/>
                  </a:solidFill>
                  <a:latin typeface="方正姚体" panose="02010601030101010101" pitchFamily="2" charset="-122"/>
                  <a:ea typeface="方正姚体" panose="02010601030101010101" pitchFamily="2" charset="-122"/>
                </a:rPr>
                <a:t>个人文献管理空间</a:t>
              </a:r>
              <a:endParaRPr lang="zh-CN" altLang="en-US" sz="4000" dirty="0">
                <a:solidFill>
                  <a:srgbClr val="FF9999"/>
                </a:solidFill>
                <a:latin typeface="方正姚体" panose="02010601030101010101" pitchFamily="2" charset="-122"/>
                <a:ea typeface="方正姚体" panose="02010601030101010101" pitchFamily="2" charset="-122"/>
              </a:endParaRPr>
            </a:p>
          </p:txBody>
        </p:sp>
      </p:grpSp>
      <p:sp>
        <p:nvSpPr>
          <p:cNvPr id="86" name="矩形 85"/>
          <p:cNvSpPr/>
          <p:nvPr/>
        </p:nvSpPr>
        <p:spPr>
          <a:xfrm>
            <a:off x="5355590" y="1207770"/>
            <a:ext cx="6836410" cy="565023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5" name="直接连接符 114"/>
          <p:cNvCxnSpPr/>
          <p:nvPr/>
        </p:nvCxnSpPr>
        <p:spPr>
          <a:xfrm flipH="1">
            <a:off x="5624195" y="1212215"/>
            <a:ext cx="3175" cy="56457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1" name="组合 110"/>
          <p:cNvGrpSpPr/>
          <p:nvPr/>
        </p:nvGrpSpPr>
        <p:grpSpPr>
          <a:xfrm>
            <a:off x="5444433" y="1969763"/>
            <a:ext cx="360000" cy="3104251"/>
            <a:chOff x="5400722" y="2250433"/>
            <a:chExt cx="360000" cy="3104251"/>
          </a:xfrm>
        </p:grpSpPr>
        <p:sp>
          <p:nvSpPr>
            <p:cNvPr id="82" name="椭圆 81"/>
            <p:cNvSpPr/>
            <p:nvPr/>
          </p:nvSpPr>
          <p:spPr>
            <a:xfrm>
              <a:off x="5400722" y="2250433"/>
              <a:ext cx="360000" cy="360000"/>
            </a:xfrm>
            <a:prstGeom prst="ellipse">
              <a:avLst/>
            </a:prstGeom>
            <a:solidFill>
              <a:srgbClr val="26262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5400722" y="4994684"/>
              <a:ext cx="360000" cy="360000"/>
            </a:xfrm>
            <a:prstGeom prst="ellipse">
              <a:avLst/>
            </a:prstGeom>
            <a:solidFill>
              <a:srgbClr val="26262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图片 9"/>
          <p:cNvPicPr>
            <a:picLocks noChangeAspect="1"/>
          </p:cNvPicPr>
          <p:nvPr/>
        </p:nvPicPr>
        <p:blipFill>
          <a:blip r:embed="rId4" cstate="print"/>
          <a:stretch>
            <a:fillRect/>
          </a:stretch>
        </p:blipFill>
        <p:spPr>
          <a:xfrm>
            <a:off x="57150" y="1762125"/>
            <a:ext cx="5154930" cy="3247390"/>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735" y="2176145"/>
            <a:ext cx="5046345" cy="2608580"/>
          </a:xfrm>
          <a:prstGeom prst="rect">
            <a:avLst/>
          </a:prstGeom>
          <a:ln>
            <a:solidFill>
              <a:schemeClr val="accent1">
                <a:lumMod val="20000"/>
                <a:lumOff val="80000"/>
              </a:schemeClr>
            </a:solidFill>
          </a:ln>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186" y="3815134"/>
            <a:ext cx="1781590" cy="898918"/>
          </a:xfrm>
          <a:prstGeom prst="rect">
            <a:avLst/>
          </a:prstGeom>
          <a:ln>
            <a:solidFill>
              <a:schemeClr val="accent1">
                <a:lumMod val="20000"/>
                <a:lumOff val="80000"/>
              </a:schemeClr>
            </a:solidFill>
          </a:ln>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045" y="1628533"/>
            <a:ext cx="4817677" cy="4801618"/>
          </a:xfrm>
          <a:prstGeom prst="rect">
            <a:avLst/>
          </a:prstGeom>
        </p:spPr>
      </p:pic>
      <p:sp>
        <p:nvSpPr>
          <p:cNvPr id="14" name="文本框 13"/>
          <p:cNvSpPr txBox="1"/>
          <p:nvPr/>
        </p:nvSpPr>
        <p:spPr>
          <a:xfrm>
            <a:off x="6071235" y="5231765"/>
            <a:ext cx="5375275" cy="1198880"/>
          </a:xfrm>
          <a:prstGeom prst="rect">
            <a:avLst/>
          </a:prstGeom>
          <a:noFill/>
        </p:spPr>
        <p:txBody>
          <a:bodyPr wrap="square" rtlCol="0" anchor="t">
            <a:spAutoFit/>
          </a:bodyPr>
          <a:lstStyle/>
          <a:p>
            <a:pPr algn="l">
              <a:lnSpc>
                <a:spcPct val="150000"/>
              </a:lnSpc>
            </a:pPr>
            <a:r>
              <a:rPr lang="en-US" altLang="zh-CN" sz="1600" dirty="0">
                <a:solidFill>
                  <a:schemeClr val="bg1">
                    <a:lumMod val="75000"/>
                  </a:schemeClr>
                </a:solidFill>
                <a:sym typeface="+mn-ea"/>
              </a:rPr>
              <a:t>提供文献操作与文献管理间无缝衔接的便捷操作：收藏、分享、标签、笔记、订阅</a:t>
            </a:r>
            <a:r>
              <a:rPr lang="zh-CN" altLang="en-US" sz="1600" dirty="0">
                <a:solidFill>
                  <a:schemeClr val="bg1">
                    <a:lumMod val="75000"/>
                  </a:schemeClr>
                </a:solidFill>
                <a:sym typeface="+mn-ea"/>
              </a:rPr>
              <a:t>；</a:t>
            </a:r>
            <a:r>
              <a:rPr lang="en-US" altLang="zh-CN" sz="1600" dirty="0">
                <a:solidFill>
                  <a:schemeClr val="bg1">
                    <a:lumMod val="75000"/>
                  </a:schemeClr>
                </a:solidFill>
                <a:sym typeface="+mn-ea"/>
              </a:rPr>
              <a:t>用户对文献的任何操作都可以在万方书案中进行相应的知识管理</a:t>
            </a:r>
            <a:endParaRPr lang="zh-CN" altLang="en-US" sz="1600" dirty="0">
              <a:solidFill>
                <a:schemeClr val="bg1">
                  <a:lumMod val="75000"/>
                </a:schemeClr>
              </a:solidFill>
              <a:sym typeface="+mn-ea"/>
            </a:endParaRPr>
          </a:p>
        </p:txBody>
      </p:sp>
      <p:sp>
        <p:nvSpPr>
          <p:cNvPr id="17" name="文本框 16"/>
          <p:cNvSpPr txBox="1"/>
          <p:nvPr/>
        </p:nvSpPr>
        <p:spPr>
          <a:xfrm>
            <a:off x="6024880" y="2578100"/>
            <a:ext cx="5467350" cy="1614805"/>
          </a:xfrm>
          <a:prstGeom prst="rect">
            <a:avLst/>
          </a:prstGeom>
          <a:noFill/>
        </p:spPr>
        <p:txBody>
          <a:bodyPr wrap="square" rtlCol="0" anchor="t">
            <a:spAutoFit/>
          </a:bodyPr>
          <a:lstStyle/>
          <a:p>
            <a:pPr algn="l">
              <a:lnSpc>
                <a:spcPct val="150000"/>
              </a:lnSpc>
              <a:spcBef>
                <a:spcPts val="600"/>
              </a:spcBef>
            </a:pPr>
            <a:r>
              <a:rPr lang="en-US" altLang="zh-CN" sz="1600" dirty="0">
                <a:solidFill>
                  <a:schemeClr val="bg1">
                    <a:lumMod val="75000"/>
                  </a:schemeClr>
                </a:solidFill>
                <a:sym typeface="+mn-ea"/>
              </a:rPr>
              <a:t>紧密嵌接资源检索和利用过程，提供高效的管理、组织</a:t>
            </a:r>
            <a:r>
              <a:rPr lang="zh-CN" altLang="en-US" dirty="0">
                <a:solidFill>
                  <a:prstClr val="black"/>
                </a:solidFill>
                <a:latin typeface="微软雅黑" panose="020B0503020204020204" pitchFamily="34" charset="-122"/>
                <a:ea typeface="微软雅黑" panose="020B0503020204020204" pitchFamily="34" charset="-122"/>
                <a:sym typeface="+mn-ea"/>
              </a:rPr>
              <a:t>、</a:t>
            </a:r>
            <a:r>
              <a:rPr lang="en-US" altLang="zh-CN" sz="1600" dirty="0">
                <a:solidFill>
                  <a:schemeClr val="bg1">
                    <a:lumMod val="75000"/>
                  </a:schemeClr>
                </a:solidFill>
                <a:sym typeface="+mn-ea"/>
              </a:rPr>
              <a:t>阅读、引用等辅助功能</a:t>
            </a:r>
            <a:r>
              <a:rPr lang="zh-CN" altLang="en-US" sz="1600" dirty="0">
                <a:solidFill>
                  <a:schemeClr val="bg1">
                    <a:lumMod val="75000"/>
                  </a:schemeClr>
                </a:solidFill>
                <a:sym typeface="+mn-ea"/>
              </a:rPr>
              <a:t>的个人知识管理工具</a:t>
            </a:r>
            <a:r>
              <a:rPr lang="en-US" altLang="zh-CN" sz="1600" dirty="0">
                <a:solidFill>
                  <a:schemeClr val="bg1">
                    <a:lumMod val="75000"/>
                  </a:schemeClr>
                </a:solidFill>
                <a:sym typeface="+mn-ea"/>
              </a:rPr>
              <a:t>，帮助用户建立并不断完善个人知识体系与学习框架，从而增进知识理解、促进知识决策、推进知识创新。</a:t>
            </a:r>
            <a:endParaRPr lang="en-US" altLang="zh-CN" sz="1600" dirty="0">
              <a:solidFill>
                <a:schemeClr val="bg1">
                  <a:lumMod val="75000"/>
                </a:schemeClr>
              </a:solidFill>
            </a:endParaRPr>
          </a:p>
        </p:txBody>
      </p:sp>
      <p:sp>
        <p:nvSpPr>
          <p:cNvPr id="79" name="文本框 78"/>
          <p:cNvSpPr txBox="1"/>
          <p:nvPr/>
        </p:nvSpPr>
        <p:spPr>
          <a:xfrm>
            <a:off x="6069330" y="1827530"/>
            <a:ext cx="4608830" cy="645160"/>
          </a:xfrm>
          <a:prstGeom prst="rect">
            <a:avLst/>
          </a:prstGeom>
          <a:noFill/>
        </p:spPr>
        <p:txBody>
          <a:bodyPr wrap="squar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pPr algn="l"/>
            <a:r>
              <a:rPr lang="en-US" altLang="zh-CN" dirty="0">
                <a:solidFill>
                  <a:schemeClr val="bg1"/>
                </a:solidFill>
                <a:sym typeface="+mn-ea"/>
              </a:rPr>
              <a:t>WHAT IS IT </a:t>
            </a:r>
            <a:r>
              <a:rPr lang="zh-CN" altLang="en-US" dirty="0">
                <a:solidFill>
                  <a:schemeClr val="bg1"/>
                </a:solidFill>
                <a:latin typeface="方正姚体" panose="02010601030101010101" pitchFamily="2" charset="-122"/>
                <a:ea typeface="方正姚体" panose="02010601030101010101" pitchFamily="2" charset="-122"/>
              </a:rPr>
              <a:t>是什么 </a:t>
            </a:r>
            <a:endParaRPr lang="zh-CN" altLang="en-US" dirty="0">
              <a:solidFill>
                <a:schemeClr val="bg1"/>
              </a:solidFill>
              <a:latin typeface="方正姚体" panose="02010601030101010101" pitchFamily="2" charset="-122"/>
              <a:ea typeface="方正姚体" panose="02010601030101010101" pitchFamily="2" charset="-122"/>
            </a:endParaRPr>
          </a:p>
        </p:txBody>
      </p:sp>
      <p:sp>
        <p:nvSpPr>
          <p:cNvPr id="85" name="文本框 84"/>
          <p:cNvSpPr txBox="1"/>
          <p:nvPr/>
        </p:nvSpPr>
        <p:spPr>
          <a:xfrm>
            <a:off x="6069596" y="4571376"/>
            <a:ext cx="4271645" cy="645160"/>
          </a:xfrm>
          <a:prstGeom prst="rect">
            <a:avLst/>
          </a:prstGeom>
          <a:noFill/>
        </p:spPr>
        <p:txBody>
          <a:bodyPr wrap="none" rtlCol="0">
            <a:spAutoFit/>
          </a:bodyPr>
          <a:lstStyle>
            <a:defPPr>
              <a:defRPr lang="zh-CN"/>
            </a:defPPr>
            <a:lvl1pPr>
              <a:defRPr sz="3600">
                <a:solidFill>
                  <a:schemeClr val="tx1">
                    <a:lumMod val="85000"/>
                    <a:lumOff val="15000"/>
                  </a:schemeClr>
                </a:solidFill>
                <a:latin typeface="Bebas Neue Bold" panose="020B0606020202050201" pitchFamily="34" charset="0"/>
              </a:defRPr>
            </a:lvl1pPr>
          </a:lstStyle>
          <a:p>
            <a:r>
              <a:rPr lang="en-US" dirty="0">
                <a:solidFill>
                  <a:schemeClr val="bg1"/>
                </a:solidFill>
              </a:rPr>
              <a:t>WHAT CAN IT DO </a:t>
            </a:r>
            <a:r>
              <a:rPr lang="zh-CN" altLang="en-US" dirty="0">
                <a:solidFill>
                  <a:schemeClr val="bg1"/>
                </a:solidFill>
                <a:latin typeface="方正姚体" panose="02010601030101010101" pitchFamily="2" charset="-122"/>
                <a:ea typeface="方正姚体" panose="02010601030101010101" pitchFamily="2" charset="-122"/>
              </a:rPr>
              <a:t>能做什么</a:t>
            </a:r>
            <a:endParaRPr lang="zh-CN" altLang="en-US" dirty="0">
              <a:solidFill>
                <a:schemeClr val="bg1"/>
              </a:solidFill>
              <a:latin typeface="方正姚体" panose="02010601030101010101" pitchFamily="2" charset="-122"/>
              <a:ea typeface="方正姚体" panose="02010601030101010101"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1+#ppt_w/2"/>
                                          </p:val>
                                        </p:tav>
                                        <p:tav tm="100000">
                                          <p:val>
                                            <p:strVal val="#ppt_x"/>
                                          </p:val>
                                        </p:tav>
                                      </p:tavLst>
                                    </p:anim>
                                    <p:anim calcmode="lin" valueType="num">
                                      <p:cBhvr additive="base">
                                        <p:cTn id="12" dur="500" fill="hold"/>
                                        <p:tgtEl>
                                          <p:spTgt spid="8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1" fill="hold" nodeType="withEffect">
                                  <p:stCondLst>
                                    <p:cond delay="5000"/>
                                  </p:stCondLst>
                                  <p:childTnLst>
                                    <p:set>
                                      <p:cBhvr>
                                        <p:cTn id="18" dur="1" fill="hold">
                                          <p:stCondLst>
                                            <p:cond delay="0"/>
                                          </p:stCondLst>
                                        </p:cTn>
                                        <p:tgtEl>
                                          <p:spTgt spid="115"/>
                                        </p:tgtEl>
                                        <p:attrNameLst>
                                          <p:attrName>style.visibility</p:attrName>
                                        </p:attrNameLst>
                                      </p:cBhvr>
                                      <p:to>
                                        <p:strVal val="visible"/>
                                      </p:to>
                                    </p:set>
                                    <p:animEffect transition="in" filter="wipe(up)">
                                      <p:cBhvr>
                                        <p:cTn id="19" dur="1000"/>
                                        <p:tgtEl>
                                          <p:spTgt spid="115"/>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wipe(up)">
                                      <p:cBhvr>
                                        <p:cTn id="23" dur="6000"/>
                                        <p:tgtEl>
                                          <p:spTgt spid="111"/>
                                        </p:tgtEl>
                                      </p:cBhvr>
                                    </p:animEffect>
                                  </p:childTnLst>
                                </p:cTn>
                              </p:par>
                            </p:childTnLst>
                          </p:cTn>
                        </p:par>
                        <p:par>
                          <p:cTn id="24" fill="hold">
                            <p:stCondLst>
                              <p:cond delay="7500"/>
                            </p:stCondLst>
                            <p:childTnLst>
                              <p:par>
                                <p:cTn id="25" presetID="22" presetClass="entr" presetSubtype="8"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ipe(left)">
                                      <p:cBhvr>
                                        <p:cTn id="27" dur="1000"/>
                                        <p:tgtEl>
                                          <p:spTgt spid="79"/>
                                        </p:tgtEl>
                                      </p:cBhvr>
                                    </p:animEffect>
                                  </p:childTnLst>
                                </p:cTn>
                              </p:par>
                            </p:childTnLst>
                          </p:cTn>
                        </p:par>
                        <p:par>
                          <p:cTn id="28" fill="hold">
                            <p:stCondLst>
                              <p:cond delay="8500"/>
                            </p:stCondLst>
                            <p:childTnLst>
                              <p:par>
                                <p:cTn id="29" presetID="3" presetClass="entr" presetSubtype="1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childTnLst>
                          </p:cTn>
                        </p:par>
                        <p:par>
                          <p:cTn id="32" fill="hold">
                            <p:stCondLst>
                              <p:cond delay="9000"/>
                            </p:stCondLst>
                            <p:childTnLst>
                              <p:par>
                                <p:cTn id="33" presetID="22" presetClass="entr" presetSubtype="8" fill="hold" grpId="0" nodeType="after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wipe(left)">
                                      <p:cBhvr>
                                        <p:cTn id="35" dur="1000"/>
                                        <p:tgtEl>
                                          <p:spTgt spid="85"/>
                                        </p:tgtEl>
                                      </p:cBhvr>
                                    </p:animEffect>
                                  </p:childTnLst>
                                </p:cTn>
                              </p:par>
                            </p:childTnLst>
                          </p:cTn>
                        </p:par>
                        <p:par>
                          <p:cTn id="36" fill="hold">
                            <p:stCondLst>
                              <p:cond delay="10000"/>
                            </p:stCondLst>
                            <p:childTnLst>
                              <p:par>
                                <p:cTn id="37" presetID="3" presetClass="entr" presetSubtype="1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linds(horizont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1+#ppt_w/2"/>
                                          </p:val>
                                        </p:tav>
                                        <p:tav tm="100000">
                                          <p:val>
                                            <p:strVal val="#ppt_x"/>
                                          </p:val>
                                        </p:tav>
                                      </p:tavLst>
                                    </p:anim>
                                    <p:anim calcmode="lin" valueType="num">
                                      <p:cBhvr additive="base">
                                        <p:cTn id="62" dur="500" fill="hold"/>
                                        <p:tgtEl>
                                          <p:spTgt spid="13"/>
                                        </p:tgtEl>
                                        <p:attrNameLst>
                                          <p:attrName>ppt_y</p:attrName>
                                        </p:attrNameLst>
                                      </p:cBhvr>
                                      <p:tavLst>
                                        <p:tav tm="0">
                                          <p:val>
                                            <p:strVal val="#ppt_y"/>
                                          </p:val>
                                        </p:tav>
                                        <p:tav tm="100000">
                                          <p:val>
                                            <p:strVal val="#ppt_y"/>
                                          </p:val>
                                        </p:tav>
                                      </p:tavLst>
                                    </p:anim>
                                  </p:childTnLst>
                                </p:cTn>
                              </p:par>
                              <p:par>
                                <p:cTn id="63" presetID="10" presetClass="exit" presetSubtype="0" fill="hold"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ldLvl="0" animBg="1"/>
      <p:bldP spid="14" grpId="0"/>
      <p:bldP spid="17" grpId="0"/>
      <p:bldP spid="79" grpId="0"/>
      <p:bldP spid="8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地板, 室内, 餐桌, 窗户&#10;&#10;已生成极高可信度的说明"/>
          <p:cNvPicPr>
            <a:picLocks noChangeAspect="1"/>
          </p:cNvPicPr>
          <p:nvPr>
            <p:custDataLst>
              <p:tags r:id="rId1"/>
            </p:custDataLst>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7813" r="1" b="7813"/>
          <a:stretch>
            <a:fillRect/>
          </a:stretch>
        </p:blipFill>
        <p:spPr>
          <a:xfrm>
            <a:off x="0" y="0"/>
            <a:ext cx="12192000" cy="6858000"/>
          </a:xfrm>
          <a:prstGeom prst="rect">
            <a:avLst/>
          </a:prstGeom>
        </p:spPr>
      </p:pic>
      <p:sp>
        <p:nvSpPr>
          <p:cNvPr id="78" name="PA_矩形 77"/>
          <p:cNvSpPr/>
          <p:nvPr>
            <p:custDataLst>
              <p:tags r:id="rId4"/>
            </p:custDataLst>
          </p:nvPr>
        </p:nvSpPr>
        <p:spPr>
          <a:xfrm>
            <a:off x="0" y="0"/>
            <a:ext cx="12192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2298260" y="2189964"/>
            <a:ext cx="8593234" cy="1928301"/>
            <a:chOff x="2298260" y="2189964"/>
            <a:chExt cx="8593234" cy="1928301"/>
          </a:xfrm>
        </p:grpSpPr>
        <p:sp>
          <p:nvSpPr>
            <p:cNvPr id="79" name="PA_矩形 78"/>
            <p:cNvSpPr/>
            <p:nvPr>
              <p:custDataLst>
                <p:tags r:id="rId5"/>
              </p:custDataLst>
            </p:nvPr>
          </p:nvSpPr>
          <p:spPr>
            <a:xfrm>
              <a:off x="2298260" y="2393370"/>
              <a:ext cx="243619" cy="1724895"/>
            </a:xfrm>
            <a:prstGeom prst="rect">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PA_文本框 76"/>
            <p:cNvSpPr txBox="1"/>
            <p:nvPr>
              <p:custDataLst>
                <p:tags r:id="rId6"/>
              </p:custDataLst>
            </p:nvPr>
          </p:nvSpPr>
          <p:spPr>
            <a:xfrm>
              <a:off x="2541879" y="3450480"/>
              <a:ext cx="8349615" cy="645160"/>
            </a:xfrm>
            <a:prstGeom prst="rect">
              <a:avLst/>
            </a:prstGeom>
            <a:noFill/>
          </p:spPr>
          <p:txBody>
            <a:bodyPr wrap="none" rtlCol="0">
              <a:spAutoFit/>
            </a:bodyPr>
            <a:lstStyle/>
            <a:p>
              <a:r>
                <a:rPr lang="en-US" altLang="zh-CN" sz="3600" dirty="0">
                  <a:solidFill>
                    <a:schemeClr val="bg1"/>
                  </a:solidFill>
                  <a:latin typeface="+mj-ea"/>
                  <a:ea typeface="+mj-ea"/>
                </a:rPr>
                <a:t>REPORTER : </a:t>
              </a:r>
              <a:r>
                <a:rPr lang="zh-CN" altLang="zh-CN" sz="3600" dirty="0">
                  <a:solidFill>
                    <a:schemeClr val="bg1"/>
                  </a:solidFill>
                  <a:latin typeface="+mj-ea"/>
                  <a:ea typeface="+mj-ea"/>
                </a:rPr>
                <a:t>上海</a:t>
              </a:r>
              <a:r>
                <a:rPr lang="zh-CN" sz="3600" b="1" dirty="0">
                  <a:solidFill>
                    <a:schemeClr val="bg1"/>
                  </a:solidFill>
                  <a:latin typeface="+mj-ea"/>
                  <a:ea typeface="+mj-ea"/>
                </a:rPr>
                <a:t>万方数据股份有限公司</a:t>
              </a:r>
              <a:endParaRPr lang="zh-CN" sz="3600" b="1" dirty="0">
                <a:solidFill>
                  <a:schemeClr val="bg1"/>
                </a:solidFill>
                <a:latin typeface="+mj-ea"/>
                <a:ea typeface="+mj-ea"/>
              </a:endParaRPr>
            </a:p>
          </p:txBody>
        </p:sp>
        <p:sp>
          <p:nvSpPr>
            <p:cNvPr id="82" name="PA_文本框 81"/>
            <p:cNvSpPr txBox="1"/>
            <p:nvPr>
              <p:custDataLst>
                <p:tags r:id="rId7"/>
              </p:custDataLst>
            </p:nvPr>
          </p:nvSpPr>
          <p:spPr>
            <a:xfrm>
              <a:off x="5325084" y="2189964"/>
              <a:ext cx="2783205" cy="1322070"/>
            </a:xfrm>
            <a:prstGeom prst="rect">
              <a:avLst/>
            </a:prstGeom>
            <a:noFill/>
          </p:spPr>
          <p:txBody>
            <a:bodyPr wrap="none" rtlCol="0">
              <a:spAutoFit/>
            </a:bodyPr>
            <a:lstStyle/>
            <a:p>
              <a:r>
                <a:rPr lang="en-US" altLang="zh-CN" sz="8000" b="1" dirty="0">
                  <a:solidFill>
                    <a:schemeClr val="bg1"/>
                  </a:solidFill>
                  <a:latin typeface="Bebas Neue Bold" panose="020B0606020202050201" pitchFamily="34" charset="0"/>
                </a:rPr>
                <a:t>THANKS </a:t>
              </a:r>
              <a:endParaRPr lang="zh-CN" altLang="en-US" sz="8000" b="1" dirty="0">
                <a:solidFill>
                  <a:schemeClr val="bg1"/>
                </a:solidFill>
                <a:latin typeface="Bebas Neue Bold" panose="020B0606020202050201" pitchFamily="34" charset="0"/>
              </a:endParaRPr>
            </a:p>
          </p:txBody>
        </p:sp>
      </p:grpSp>
      <p:sp>
        <p:nvSpPr>
          <p:cNvPr id="83" name="PA_文本框 82"/>
          <p:cNvSpPr txBox="1"/>
          <p:nvPr>
            <p:custDataLst>
              <p:tags r:id="rId8"/>
            </p:custDataLst>
          </p:nvPr>
        </p:nvSpPr>
        <p:spPr>
          <a:xfrm>
            <a:off x="5325110" y="6115410"/>
            <a:ext cx="1640840" cy="337185"/>
          </a:xfrm>
          <a:prstGeom prst="rect">
            <a:avLst/>
          </a:prstGeom>
          <a:noFill/>
        </p:spPr>
        <p:txBody>
          <a:bodyPr wrap="none" rtlCol="0">
            <a:spAutoFit/>
          </a:bodyPr>
          <a:lstStyle/>
          <a:p>
            <a:pPr algn="ctr"/>
            <a:r>
              <a:rPr lang="en-US" altLang="zh-CN" sz="1600" b="1" dirty="0">
                <a:solidFill>
                  <a:schemeClr val="bg1"/>
                </a:solidFill>
                <a:latin typeface="+mj-ea"/>
                <a:ea typeface="+mj-ea"/>
              </a:rPr>
              <a:t>2019.6.19 </a:t>
            </a:r>
            <a:r>
              <a:rPr lang="zh-CN" altLang="en-US" sz="1600" b="1" dirty="0">
                <a:solidFill>
                  <a:schemeClr val="bg1"/>
                </a:solidFill>
                <a:latin typeface="+mj-ea"/>
                <a:ea typeface="+mj-ea"/>
              </a:rPr>
              <a:t>南京</a:t>
            </a:r>
            <a:endParaRPr lang="zh-CN" altLang="en-US" sz="1600" b="1" dirty="0">
              <a:solidFill>
                <a:schemeClr val="bg1"/>
              </a:solidFill>
              <a:latin typeface="+mj-ea"/>
              <a:ea typeface="+mj-ea"/>
            </a:endParaRPr>
          </a:p>
        </p:txBody>
      </p:sp>
      <p:pic>
        <p:nvPicPr>
          <p:cNvPr id="2" name="图片 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6283" y="5274719"/>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fade">
                                      <p:cBhvr>
                                        <p:cTn id="14"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902043" y="1338696"/>
            <a:ext cx="10256108" cy="4987963"/>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3781503" y="780360"/>
            <a:ext cx="4335281" cy="923330"/>
          </a:xfrm>
          <a:prstGeom prst="rect">
            <a:avLst/>
          </a:prstGeom>
          <a:solidFill>
            <a:srgbClr val="FAFAFA"/>
          </a:solidFill>
        </p:spPr>
        <p:txBody>
          <a:bodyPr wrap="square" rtlCol="0">
            <a:spAutoFit/>
          </a:bodyPr>
          <a:lstStyle/>
          <a:p>
            <a:pPr algn="ctr"/>
            <a:r>
              <a:rPr lang="zh-CN" altLang="en-US" sz="5400" b="1" dirty="0">
                <a:solidFill>
                  <a:schemeClr val="tx1">
                    <a:lumMod val="85000"/>
                    <a:lumOff val="15000"/>
                  </a:schemeClr>
                </a:solidFill>
                <a:latin typeface="方正姚体" panose="02010601030101010101" pitchFamily="2" charset="-122"/>
                <a:ea typeface="方正姚体" panose="02010601030101010101" pitchFamily="2" charset="-122"/>
              </a:rPr>
              <a:t>搜索</a:t>
            </a:r>
            <a:endParaRPr lang="zh-CN" altLang="en-US" sz="5400" b="1"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7" name="文本框 76"/>
          <p:cNvSpPr txBox="1"/>
          <p:nvPr/>
        </p:nvSpPr>
        <p:spPr>
          <a:xfrm>
            <a:off x="2067247" y="1938977"/>
            <a:ext cx="8057506" cy="436658"/>
          </a:xfrm>
          <a:prstGeom prst="rect">
            <a:avLst/>
          </a:prstGeom>
          <a:noFill/>
        </p:spPr>
        <p:txBody>
          <a:bodyPr wrap="square" rtlCol="0">
            <a:spAutoFit/>
          </a:bodyPr>
          <a:lstStyle/>
          <a:p>
            <a:pPr algn="ctr">
              <a:lnSpc>
                <a:spcPct val="120000"/>
              </a:lnSpc>
            </a:pPr>
            <a:r>
              <a:rPr lang="zh-CN" altLang="en-US" sz="2000" dirty="0">
                <a:solidFill>
                  <a:schemeClr val="tx1">
                    <a:lumMod val="85000"/>
                    <a:lumOff val="15000"/>
                  </a:schemeClr>
                </a:solidFill>
              </a:rPr>
              <a:t>最传统、最重要、最耗时</a:t>
            </a:r>
            <a:endParaRPr lang="zh-CN" altLang="en-US" sz="2000" dirty="0">
              <a:solidFill>
                <a:schemeClr val="tx1">
                  <a:lumMod val="85000"/>
                  <a:lumOff val="15000"/>
                </a:schemeClr>
              </a:solidFill>
            </a:endParaRPr>
          </a:p>
        </p:txBody>
      </p:sp>
      <p:cxnSp>
        <p:nvCxnSpPr>
          <p:cNvPr id="80" name="直接连接符 79"/>
          <p:cNvCxnSpPr/>
          <p:nvPr/>
        </p:nvCxnSpPr>
        <p:spPr>
          <a:xfrm>
            <a:off x="4007928" y="2514600"/>
            <a:ext cx="4176144" cy="0"/>
          </a:xfrm>
          <a:prstGeom prst="line">
            <a:avLst/>
          </a:prstGeom>
          <a:ln w="3175">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0" y="0"/>
            <a:ext cx="12192000" cy="2118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0" y="6646127"/>
            <a:ext cx="12192000" cy="2118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292350" y="1668145"/>
            <a:ext cx="7588250" cy="4507230"/>
            <a:chOff x="3610" y="2627"/>
            <a:chExt cx="11950" cy="7098"/>
          </a:xfrm>
        </p:grpSpPr>
        <p:sp>
          <p:nvSpPr>
            <p:cNvPr id="39" name="任意多边形 47"/>
            <p:cNvSpPr/>
            <p:nvPr/>
          </p:nvSpPr>
          <p:spPr bwMode="auto">
            <a:xfrm rot="18900000">
              <a:off x="13115" y="2627"/>
              <a:ext cx="1543" cy="1488"/>
            </a:xfrm>
            <a:custGeom>
              <a:avLst/>
              <a:gdLst>
                <a:gd name="T0" fmla="*/ 215526 w 683137"/>
                <a:gd name="T1" fmla="*/ 0 h 683137"/>
                <a:gd name="T2" fmla="*/ 683137 w 683137"/>
                <a:gd name="T3" fmla="*/ 467611 h 683137"/>
                <a:gd name="T4" fmla="*/ 467611 w 683137"/>
                <a:gd name="T5" fmla="*/ 683137 h 683137"/>
                <a:gd name="T6" fmla="*/ 310192 w 683137"/>
                <a:gd name="T7" fmla="*/ 525718 h 683137"/>
                <a:gd name="T8" fmla="*/ 157419 w 683137"/>
                <a:gd name="T9" fmla="*/ 525718 h 683137"/>
                <a:gd name="T10" fmla="*/ 157419 w 683137"/>
                <a:gd name="T11" fmla="*/ 372945 h 683137"/>
                <a:gd name="T12" fmla="*/ 0 w 683137"/>
                <a:gd name="T13" fmla="*/ 215526 h 683137"/>
                <a:gd name="T14" fmla="*/ 215526 w 683137"/>
                <a:gd name="T15" fmla="*/ 0 h 683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137" h="683137">
                  <a:moveTo>
                    <a:pt x="215526" y="0"/>
                  </a:moveTo>
                  <a:lnTo>
                    <a:pt x="683137" y="467611"/>
                  </a:lnTo>
                  <a:lnTo>
                    <a:pt x="467611" y="683137"/>
                  </a:lnTo>
                  <a:lnTo>
                    <a:pt x="310192" y="525718"/>
                  </a:lnTo>
                  <a:lnTo>
                    <a:pt x="157419" y="525718"/>
                  </a:lnTo>
                  <a:lnTo>
                    <a:pt x="157419" y="372945"/>
                  </a:lnTo>
                  <a:lnTo>
                    <a:pt x="0" y="215526"/>
                  </a:lnTo>
                  <a:lnTo>
                    <a:pt x="215526" y="0"/>
                  </a:lnTo>
                  <a:close/>
                </a:path>
              </a:pathLst>
            </a:custGeom>
            <a:solidFill>
              <a:schemeClr val="bg2">
                <a:lumMod val="50000"/>
                <a:alpha val="85999"/>
              </a:schemeClr>
            </a:solidFill>
            <a:ln>
              <a:noFill/>
            </a:ln>
          </p:spPr>
          <p:txBody>
            <a:bodyPr anchor="ctr"/>
            <a:lstStyle/>
            <a:p>
              <a:pPr defTabSz="761365" fontAlgn="base">
                <a:spcBef>
                  <a:spcPct val="0"/>
                </a:spcBef>
                <a:spcAft>
                  <a:spcPct val="0"/>
                </a:spcAft>
                <a:defRPr/>
              </a:pPr>
              <a:endParaRPr lang="zh-CN" altLang="en-US" sz="1500" kern="0">
                <a:solidFill>
                  <a:srgbClr val="000000"/>
                </a:solidFill>
              </a:endParaRPr>
            </a:p>
          </p:txBody>
        </p:sp>
        <p:sp>
          <p:nvSpPr>
            <p:cNvPr id="10" name="Line 29"/>
            <p:cNvSpPr>
              <a:spLocks noChangeShapeType="1"/>
            </p:cNvSpPr>
            <p:nvPr/>
          </p:nvSpPr>
          <p:spPr bwMode="auto">
            <a:xfrm>
              <a:off x="10970" y="6190"/>
              <a:ext cx="4590" cy="0"/>
            </a:xfrm>
            <a:prstGeom prst="line">
              <a:avLst/>
            </a:prstGeom>
            <a:noFill/>
            <a:ln w="41275" cap="flat">
              <a:solidFill>
                <a:srgbClr val="FFFFFF"/>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1" name="Line 30"/>
            <p:cNvSpPr>
              <a:spLocks noChangeShapeType="1"/>
            </p:cNvSpPr>
            <p:nvPr/>
          </p:nvSpPr>
          <p:spPr bwMode="auto">
            <a:xfrm>
              <a:off x="8005" y="7651"/>
              <a:ext cx="4590" cy="0"/>
            </a:xfrm>
            <a:prstGeom prst="line">
              <a:avLst/>
            </a:prstGeom>
            <a:noFill/>
            <a:ln w="12700" cap="flat">
              <a:solidFill>
                <a:srgbClr val="FFFFFF"/>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nvGrpSpPr>
            <p:cNvPr id="12" name="Group 1"/>
            <p:cNvGrpSpPr/>
            <p:nvPr/>
          </p:nvGrpSpPr>
          <p:grpSpPr>
            <a:xfrm>
              <a:off x="3610" y="3621"/>
              <a:ext cx="11950" cy="6104"/>
              <a:chOff x="151161" y="1004280"/>
              <a:chExt cx="12145472" cy="5677493"/>
            </a:xfrm>
          </p:grpSpPr>
          <p:cxnSp>
            <p:nvCxnSpPr>
              <p:cNvPr id="25" name="Straight Connector 43"/>
              <p:cNvCxnSpPr/>
              <p:nvPr/>
            </p:nvCxnSpPr>
            <p:spPr>
              <a:xfrm flipV="1">
                <a:off x="539733" y="2070099"/>
                <a:ext cx="11652267" cy="3192344"/>
              </a:xfrm>
              <a:prstGeom prst="line">
                <a:avLst/>
              </a:prstGeom>
              <a:noFill/>
              <a:ln w="228600" cap="flat" cmpd="sng" algn="ctr">
                <a:solidFill>
                  <a:srgbClr val="FFFFFF">
                    <a:lumMod val="65000"/>
                  </a:srgbClr>
                </a:solidFill>
                <a:prstDash val="solid"/>
                <a:headEnd type="none"/>
                <a:tailEnd type="triangle" w="sm" len="sm"/>
              </a:ln>
              <a:effectLst/>
            </p:spPr>
          </p:cxnSp>
          <p:sp>
            <p:nvSpPr>
              <p:cNvPr id="26" name="Rectangle 44"/>
              <p:cNvSpPr/>
              <p:nvPr/>
            </p:nvSpPr>
            <p:spPr>
              <a:xfrm>
                <a:off x="1822560" y="4499481"/>
                <a:ext cx="1216657" cy="368674"/>
              </a:xfrm>
              <a:prstGeom prst="rect">
                <a:avLst/>
              </a:prstGeom>
              <a:solidFill>
                <a:schemeClr val="accent1">
                  <a:lumMod val="60000"/>
                  <a:lumOff val="40000"/>
                </a:schemeClr>
              </a:solidFill>
            </p:spPr>
            <p:txBody>
              <a:bodyPr wrap="none" anchor="ctr">
                <a:spAutoFit/>
              </a:bodyPr>
              <a:lstStyle/>
              <a:p>
                <a:pPr algn="ctr" defTabSz="559435">
                  <a:defRPr/>
                </a:pPr>
                <a:r>
                  <a:rPr lang="zh-CN" altLang="en-US" sz="960" kern="0" dirty="0">
                    <a:gradFill>
                      <a:gsLst>
                        <a:gs pos="18898">
                          <a:srgbClr val="FFFFFF"/>
                        </a:gs>
                        <a:gs pos="49000">
                          <a:srgbClr val="FFFFFF"/>
                        </a:gs>
                      </a:gsLst>
                      <a:lin ang="5400000" scaled="0"/>
                    </a:gradFill>
                    <a:ea typeface="MS PGothic" panose="020B0600070205080204" pitchFamily="34" charset="-128"/>
                  </a:rPr>
                  <a:t>联机、编目</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27" name="Rectangle 45"/>
              <p:cNvSpPr/>
              <p:nvPr/>
            </p:nvSpPr>
            <p:spPr>
              <a:xfrm>
                <a:off x="3972926" y="4323612"/>
                <a:ext cx="1085807" cy="368674"/>
              </a:xfrm>
              <a:prstGeom prst="rect">
                <a:avLst/>
              </a:prstGeom>
              <a:solidFill>
                <a:schemeClr val="tx2">
                  <a:lumMod val="60000"/>
                  <a:lumOff val="40000"/>
                </a:schemeClr>
              </a:solidFill>
            </p:spPr>
            <p:txBody>
              <a:bodyPr wrap="none" anchor="ctr">
                <a:spAutoFit/>
              </a:bodyPr>
              <a:lstStyle/>
              <a:p>
                <a:pPr algn="ctr" defTabSz="559435">
                  <a:defRPr/>
                </a:pPr>
                <a:r>
                  <a:rPr lang="zh-CN" altLang="en-US" sz="960" kern="0" dirty="0">
                    <a:gradFill>
                      <a:gsLst>
                        <a:gs pos="18898">
                          <a:srgbClr val="FFFFFF"/>
                        </a:gs>
                        <a:gs pos="49000">
                          <a:srgbClr val="FFFFFF"/>
                        </a:gs>
                      </a:gsLst>
                      <a:lin ang="5400000" scaled="0"/>
                    </a:gradFill>
                    <a:ea typeface="MS PGothic" panose="020B0600070205080204" pitchFamily="34" charset="-128"/>
                  </a:rPr>
                  <a:t>文献获取</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28" name="Rectangle 46"/>
              <p:cNvSpPr/>
              <p:nvPr/>
            </p:nvSpPr>
            <p:spPr>
              <a:xfrm>
                <a:off x="1270077" y="4982916"/>
                <a:ext cx="1216657" cy="368674"/>
              </a:xfrm>
              <a:prstGeom prst="rect">
                <a:avLst/>
              </a:prstGeom>
              <a:solidFill>
                <a:schemeClr val="accent1">
                  <a:lumMod val="60000"/>
                  <a:lumOff val="40000"/>
                </a:schemeClr>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索引、检索</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29" name="Rectangle 49"/>
              <p:cNvSpPr/>
              <p:nvPr/>
            </p:nvSpPr>
            <p:spPr>
              <a:xfrm>
                <a:off x="7031728" y="3619251"/>
                <a:ext cx="1085807" cy="368674"/>
              </a:xfrm>
              <a:prstGeom prst="rect">
                <a:avLst/>
              </a:prstGeom>
              <a:solidFill>
                <a:srgbClr val="0072C6"/>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资源整合</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30" name="Rectangle 50"/>
              <p:cNvSpPr/>
              <p:nvPr/>
            </p:nvSpPr>
            <p:spPr>
              <a:xfrm>
                <a:off x="5712390" y="3619251"/>
                <a:ext cx="1085807" cy="368674"/>
              </a:xfrm>
              <a:prstGeom prst="rect">
                <a:avLst/>
              </a:prstGeom>
              <a:solidFill>
                <a:srgbClr val="0072C6"/>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跨库检索</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31" name="Rectangle 51"/>
              <p:cNvSpPr/>
              <p:nvPr/>
            </p:nvSpPr>
            <p:spPr>
              <a:xfrm>
                <a:off x="9001433" y="2343963"/>
                <a:ext cx="2006895" cy="368674"/>
              </a:xfrm>
              <a:prstGeom prst="rect">
                <a:avLst/>
              </a:prstGeom>
              <a:solidFill>
                <a:srgbClr val="0072C6">
                  <a:lumMod val="75000"/>
                </a:srgbClr>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深层次、细粒度资源</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32" name="Rectangle 53"/>
              <p:cNvSpPr/>
              <p:nvPr/>
            </p:nvSpPr>
            <p:spPr>
              <a:xfrm>
                <a:off x="10003729" y="2777013"/>
                <a:ext cx="1742628" cy="368674"/>
              </a:xfrm>
              <a:prstGeom prst="rect">
                <a:avLst/>
              </a:prstGeom>
              <a:solidFill>
                <a:srgbClr val="0072C6">
                  <a:lumMod val="75000"/>
                </a:srgbClr>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分析、评价、预测</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33" name="Rectangle 54"/>
              <p:cNvSpPr/>
              <p:nvPr/>
            </p:nvSpPr>
            <p:spPr>
              <a:xfrm>
                <a:off x="8258541" y="2784015"/>
                <a:ext cx="1678485" cy="368674"/>
              </a:xfrm>
              <a:prstGeom prst="rect">
                <a:avLst/>
              </a:prstGeom>
              <a:solidFill>
                <a:srgbClr val="0072C6">
                  <a:lumMod val="75000"/>
                </a:srgbClr>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智能化知识发现</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34" name="Rectangle 55"/>
              <p:cNvSpPr/>
              <p:nvPr/>
            </p:nvSpPr>
            <p:spPr>
              <a:xfrm>
                <a:off x="8431994" y="3208144"/>
                <a:ext cx="1940186" cy="368674"/>
              </a:xfrm>
              <a:prstGeom prst="rect">
                <a:avLst/>
              </a:prstGeom>
              <a:solidFill>
                <a:srgbClr val="0072C6">
                  <a:lumMod val="75000"/>
                </a:srgbClr>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移动、交互、可视化</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35" name="TextBox 56"/>
              <p:cNvSpPr txBox="1"/>
              <p:nvPr/>
            </p:nvSpPr>
            <p:spPr>
              <a:xfrm>
                <a:off x="253333" y="6316013"/>
                <a:ext cx="12043300" cy="365760"/>
              </a:xfrm>
              <a:prstGeom prst="rightArrow">
                <a:avLst>
                  <a:gd name="adj1" fmla="val 100000"/>
                  <a:gd name="adj2" fmla="val 50000"/>
                </a:avLst>
              </a:prstGeom>
              <a:gradFill>
                <a:gsLst>
                  <a:gs pos="0">
                    <a:srgbClr val="FF9F9F"/>
                  </a:gs>
                  <a:gs pos="100000">
                    <a:srgbClr val="D5031E"/>
                  </a:gs>
                </a:gsLst>
                <a:lin ang="0" scaled="0"/>
              </a:gradFill>
            </p:spPr>
            <p:txBody>
              <a:bodyPr lIns="109834" tIns="87868" rIns="109834" bIns="87868" anchor="ctr"/>
              <a:lstStyle/>
              <a:p>
                <a:pPr algn="r" defTabSz="559435">
                  <a:lnSpc>
                    <a:spcPct val="90000"/>
                  </a:lnSpc>
                  <a:spcAft>
                    <a:spcPts val="360"/>
                  </a:spcAft>
                  <a:defRPr/>
                </a:pPr>
                <a:r>
                  <a:rPr lang="zh-CN" altLang="en-US" sz="1170" b="1" kern="0" dirty="0">
                    <a:gradFill>
                      <a:gsLst>
                        <a:gs pos="18898">
                          <a:srgbClr val="FFFFFF"/>
                        </a:gs>
                        <a:gs pos="49000">
                          <a:srgbClr val="FFFFFF"/>
                        </a:gs>
                      </a:gsLst>
                      <a:lin ang="5400000" scaled="0"/>
                    </a:gradFill>
                    <a:latin typeface="微软雅黑" panose="020B0503020204020204" pitchFamily="34" charset="-122"/>
                    <a:ea typeface="微软雅黑" panose="020B0503020204020204" pitchFamily="34" charset="-122"/>
                  </a:rPr>
                  <a:t>创新</a:t>
                </a:r>
                <a:endParaRPr lang="en-US" sz="1170" b="1" kern="0" dirty="0">
                  <a:gradFill>
                    <a:gsLst>
                      <a:gs pos="18898">
                        <a:srgbClr val="FFFFFF"/>
                      </a:gs>
                      <a:gs pos="49000">
                        <a:srgbClr val="FFFFFF"/>
                      </a:gs>
                    </a:gsLst>
                    <a:lin ang="5400000" scaled="0"/>
                  </a:gradFill>
                  <a:latin typeface="微软雅黑" panose="020B0503020204020204" pitchFamily="34" charset="-122"/>
                  <a:ea typeface="微软雅黑" panose="020B0503020204020204" pitchFamily="34" charset="-122"/>
                </a:endParaRPr>
              </a:p>
            </p:txBody>
          </p:sp>
          <p:sp>
            <p:nvSpPr>
              <p:cNvPr id="36" name="Rectangle 58"/>
              <p:cNvSpPr/>
              <p:nvPr/>
            </p:nvSpPr>
            <p:spPr>
              <a:xfrm>
                <a:off x="3194919" y="3882181"/>
                <a:ext cx="1283367" cy="368674"/>
              </a:xfrm>
              <a:prstGeom prst="rect">
                <a:avLst/>
              </a:prstGeom>
              <a:solidFill>
                <a:schemeClr val="tx2">
                  <a:lumMod val="60000"/>
                  <a:lumOff val="40000"/>
                </a:schemeClr>
              </a:solidFill>
            </p:spPr>
            <p:txBody>
              <a:bodyPr wrap="none" anchor="ctr">
                <a:spAutoFit/>
              </a:bodyPr>
              <a:lstStyle/>
              <a:p>
                <a:pPr algn="ctr" defTabSz="559435">
                  <a:defRPr/>
                </a:pPr>
                <a:r>
                  <a:rPr lang="zh-CN" altLang="en-US" sz="960" kern="0" dirty="0">
                    <a:gradFill>
                      <a:gsLst>
                        <a:gs pos="18898">
                          <a:srgbClr val="FFFFFF"/>
                        </a:gs>
                        <a:gs pos="49000">
                          <a:srgbClr val="FFFFFF"/>
                        </a:gs>
                      </a:gsLst>
                      <a:lin ang="5400000" scaled="0"/>
                    </a:gradFill>
                    <a:ea typeface="MS PGothic" panose="020B0600070205080204" pitchFamily="34" charset="-128"/>
                  </a:rPr>
                  <a:t>数字化全文</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37" name="Rectangle 59"/>
              <p:cNvSpPr/>
              <p:nvPr/>
            </p:nvSpPr>
            <p:spPr>
              <a:xfrm>
                <a:off x="5818942" y="3129570"/>
                <a:ext cx="2204454" cy="368674"/>
              </a:xfrm>
              <a:prstGeom prst="rect">
                <a:avLst/>
              </a:prstGeom>
              <a:solidFill>
                <a:srgbClr val="0072C6"/>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元数据仓储、全文上网</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38" name="TextBox 60"/>
              <p:cNvSpPr txBox="1"/>
              <p:nvPr/>
            </p:nvSpPr>
            <p:spPr>
              <a:xfrm rot="16200000">
                <a:off x="-2504405" y="3659846"/>
                <a:ext cx="5664950" cy="353817"/>
              </a:xfrm>
              <a:prstGeom prst="rightArrow">
                <a:avLst>
                  <a:gd name="adj1" fmla="val 100000"/>
                  <a:gd name="adj2" fmla="val 51866"/>
                </a:avLst>
              </a:prstGeom>
              <a:gradFill>
                <a:gsLst>
                  <a:gs pos="84000">
                    <a:srgbClr val="C00000"/>
                  </a:gs>
                  <a:gs pos="0">
                    <a:srgbClr val="FF9F9F"/>
                  </a:gs>
                </a:gsLst>
                <a:lin ang="0" scaled="0"/>
              </a:gradFill>
            </p:spPr>
            <p:txBody>
              <a:bodyPr lIns="109834" tIns="87868" rIns="109834" bIns="87868" anchor="ctr"/>
              <a:lstStyle/>
              <a:p>
                <a:pPr algn="r" defTabSz="559435">
                  <a:lnSpc>
                    <a:spcPct val="90000"/>
                  </a:lnSpc>
                  <a:spcAft>
                    <a:spcPts val="360"/>
                  </a:spcAft>
                  <a:defRPr/>
                </a:pPr>
                <a:r>
                  <a:rPr lang="zh-CN" altLang="en-US" sz="1335" b="1" kern="0" dirty="0">
                    <a:gradFill>
                      <a:gsLst>
                        <a:gs pos="18898">
                          <a:srgbClr val="FFFFFF"/>
                        </a:gs>
                        <a:gs pos="49000">
                          <a:srgbClr val="FFFFFF"/>
                        </a:gs>
                      </a:gsLst>
                      <a:lin ang="5400000" scaled="0"/>
                    </a:gradFill>
                    <a:latin typeface="微软雅黑" panose="020B0503020204020204" pitchFamily="34" charset="-122"/>
                    <a:ea typeface="微软雅黑" panose="020B0503020204020204" pitchFamily="34" charset="-122"/>
                  </a:rPr>
                  <a:t>价值</a:t>
                </a:r>
                <a:endParaRPr lang="en-US" sz="1335" b="1" kern="0" dirty="0">
                  <a:gradFill>
                    <a:gsLst>
                      <a:gs pos="18898">
                        <a:srgbClr val="FFFFFF"/>
                      </a:gs>
                      <a:gs pos="49000">
                        <a:srgbClr val="FFFFFF"/>
                      </a:gs>
                    </a:gsLst>
                    <a:lin ang="5400000" scaled="0"/>
                  </a:gradFill>
                  <a:latin typeface="微软雅黑" panose="020B0503020204020204" pitchFamily="34" charset="-122"/>
                  <a:ea typeface="微软雅黑" panose="020B0503020204020204" pitchFamily="34" charset="-122"/>
                </a:endParaRPr>
              </a:p>
            </p:txBody>
          </p:sp>
        </p:grpSp>
        <p:sp>
          <p:nvSpPr>
            <p:cNvPr id="13" name="任意多边形 47"/>
            <p:cNvSpPr/>
            <p:nvPr/>
          </p:nvSpPr>
          <p:spPr bwMode="auto">
            <a:xfrm rot="18900000">
              <a:off x="10620" y="4079"/>
              <a:ext cx="850" cy="852"/>
            </a:xfrm>
            <a:custGeom>
              <a:avLst/>
              <a:gdLst>
                <a:gd name="T0" fmla="*/ 215526 w 683137"/>
                <a:gd name="T1" fmla="*/ 0 h 683137"/>
                <a:gd name="T2" fmla="*/ 683137 w 683137"/>
                <a:gd name="T3" fmla="*/ 467611 h 683137"/>
                <a:gd name="T4" fmla="*/ 467611 w 683137"/>
                <a:gd name="T5" fmla="*/ 683137 h 683137"/>
                <a:gd name="T6" fmla="*/ 310192 w 683137"/>
                <a:gd name="T7" fmla="*/ 525718 h 683137"/>
                <a:gd name="T8" fmla="*/ 157419 w 683137"/>
                <a:gd name="T9" fmla="*/ 525718 h 683137"/>
                <a:gd name="T10" fmla="*/ 157419 w 683137"/>
                <a:gd name="T11" fmla="*/ 372945 h 683137"/>
                <a:gd name="T12" fmla="*/ 0 w 683137"/>
                <a:gd name="T13" fmla="*/ 215526 h 683137"/>
                <a:gd name="T14" fmla="*/ 215526 w 683137"/>
                <a:gd name="T15" fmla="*/ 0 h 683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137" h="683137">
                  <a:moveTo>
                    <a:pt x="215526" y="0"/>
                  </a:moveTo>
                  <a:lnTo>
                    <a:pt x="683137" y="467611"/>
                  </a:lnTo>
                  <a:lnTo>
                    <a:pt x="467611" y="683137"/>
                  </a:lnTo>
                  <a:lnTo>
                    <a:pt x="310192" y="525718"/>
                  </a:lnTo>
                  <a:lnTo>
                    <a:pt x="157419" y="525718"/>
                  </a:lnTo>
                  <a:lnTo>
                    <a:pt x="157419" y="372945"/>
                  </a:lnTo>
                  <a:lnTo>
                    <a:pt x="0" y="215526"/>
                  </a:lnTo>
                  <a:lnTo>
                    <a:pt x="215526" y="0"/>
                  </a:lnTo>
                  <a:close/>
                </a:path>
              </a:pathLst>
            </a:custGeom>
            <a:solidFill>
              <a:schemeClr val="bg2">
                <a:lumMod val="50000"/>
                <a:alpha val="85999"/>
              </a:schemeClr>
            </a:solidFill>
            <a:ln>
              <a:noFill/>
            </a:ln>
          </p:spPr>
          <p:txBody>
            <a:bodyPr anchor="ctr"/>
            <a:lstStyle/>
            <a:p>
              <a:pPr defTabSz="761365" fontAlgn="base">
                <a:spcBef>
                  <a:spcPct val="0"/>
                </a:spcBef>
                <a:spcAft>
                  <a:spcPct val="0"/>
                </a:spcAft>
                <a:defRPr/>
              </a:pPr>
              <a:endParaRPr lang="zh-CN" altLang="en-US" sz="1500" kern="0">
                <a:solidFill>
                  <a:srgbClr val="000000"/>
                </a:solidFill>
              </a:endParaRPr>
            </a:p>
          </p:txBody>
        </p:sp>
        <p:sp>
          <p:nvSpPr>
            <p:cNvPr id="14" name="矩形 48"/>
            <p:cNvSpPr>
              <a:spLocks noChangeArrowheads="1"/>
            </p:cNvSpPr>
            <p:nvPr/>
          </p:nvSpPr>
          <p:spPr bwMode="auto">
            <a:xfrm>
              <a:off x="10551" y="4345"/>
              <a:ext cx="979"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pPr>
              <a:r>
                <a:rPr lang="zh-CN" altLang="en-US" sz="1000" b="1" kern="0" dirty="0">
                  <a:solidFill>
                    <a:schemeClr val="bg1"/>
                  </a:solidFill>
                  <a:latin typeface="微软雅黑" panose="020B0503020204020204" pitchFamily="34" charset="-122"/>
                  <a:ea typeface="微软雅黑" panose="020B0503020204020204" pitchFamily="34" charset="-122"/>
                </a:rPr>
                <a:t>云计算</a:t>
              </a:r>
              <a:endParaRPr lang="en-US" sz="1000" b="1" kern="0" dirty="0">
                <a:solidFill>
                  <a:schemeClr val="bg1"/>
                </a:solidFill>
                <a:latin typeface="微软雅黑" panose="020B0503020204020204" pitchFamily="34" charset="-122"/>
                <a:ea typeface="微软雅黑" panose="020B0503020204020204" pitchFamily="34" charset="-122"/>
              </a:endParaRPr>
            </a:p>
          </p:txBody>
        </p:sp>
        <p:sp>
          <p:nvSpPr>
            <p:cNvPr id="16" name="任意多边形 47"/>
            <p:cNvSpPr/>
            <p:nvPr/>
          </p:nvSpPr>
          <p:spPr bwMode="auto">
            <a:xfrm rot="8180991">
              <a:off x="12482" y="6482"/>
              <a:ext cx="1009" cy="1004"/>
            </a:xfrm>
            <a:custGeom>
              <a:avLst/>
              <a:gdLst>
                <a:gd name="T0" fmla="*/ 215526 w 683137"/>
                <a:gd name="T1" fmla="*/ 0 h 683137"/>
                <a:gd name="T2" fmla="*/ 683137 w 683137"/>
                <a:gd name="T3" fmla="*/ 467611 h 683137"/>
                <a:gd name="T4" fmla="*/ 467611 w 683137"/>
                <a:gd name="T5" fmla="*/ 683137 h 683137"/>
                <a:gd name="T6" fmla="*/ 310192 w 683137"/>
                <a:gd name="T7" fmla="*/ 525718 h 683137"/>
                <a:gd name="T8" fmla="*/ 157419 w 683137"/>
                <a:gd name="T9" fmla="*/ 525718 h 683137"/>
                <a:gd name="T10" fmla="*/ 157419 w 683137"/>
                <a:gd name="T11" fmla="*/ 372945 h 683137"/>
                <a:gd name="T12" fmla="*/ 0 w 683137"/>
                <a:gd name="T13" fmla="*/ 215526 h 683137"/>
                <a:gd name="T14" fmla="*/ 215526 w 683137"/>
                <a:gd name="T15" fmla="*/ 0 h 683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137" h="683137">
                  <a:moveTo>
                    <a:pt x="215526" y="0"/>
                  </a:moveTo>
                  <a:lnTo>
                    <a:pt x="683137" y="467611"/>
                  </a:lnTo>
                  <a:lnTo>
                    <a:pt x="467611" y="683137"/>
                  </a:lnTo>
                  <a:lnTo>
                    <a:pt x="310192" y="525718"/>
                  </a:lnTo>
                  <a:lnTo>
                    <a:pt x="157419" y="525718"/>
                  </a:lnTo>
                  <a:lnTo>
                    <a:pt x="157419" y="372945"/>
                  </a:lnTo>
                  <a:lnTo>
                    <a:pt x="0" y="215526"/>
                  </a:lnTo>
                  <a:lnTo>
                    <a:pt x="215526" y="0"/>
                  </a:lnTo>
                  <a:close/>
                </a:path>
              </a:pathLst>
            </a:custGeom>
            <a:solidFill>
              <a:schemeClr val="accent5">
                <a:lumMod val="75000"/>
                <a:alpha val="85999"/>
              </a:schemeClr>
            </a:solidFill>
            <a:ln>
              <a:noFill/>
            </a:ln>
          </p:spPr>
          <p:txBody>
            <a:bodyPr anchor="ctr"/>
            <a:lstStyle/>
            <a:p>
              <a:pPr defTabSz="761365" fontAlgn="base">
                <a:spcBef>
                  <a:spcPct val="0"/>
                </a:spcBef>
                <a:spcAft>
                  <a:spcPct val="0"/>
                </a:spcAft>
                <a:defRPr/>
              </a:pPr>
              <a:endParaRPr lang="zh-CN" altLang="en-US" sz="1500" kern="0">
                <a:solidFill>
                  <a:srgbClr val="000000"/>
                </a:solidFill>
              </a:endParaRPr>
            </a:p>
          </p:txBody>
        </p:sp>
        <p:sp>
          <p:nvSpPr>
            <p:cNvPr id="17" name="矩形 48"/>
            <p:cNvSpPr>
              <a:spLocks noChangeArrowheads="1"/>
            </p:cNvSpPr>
            <p:nvPr/>
          </p:nvSpPr>
          <p:spPr bwMode="auto">
            <a:xfrm>
              <a:off x="12452" y="6824"/>
              <a:ext cx="1091"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pPr>
              <a:r>
                <a:rPr lang="zh-CN" altLang="en-US" sz="1000" b="1" kern="0" dirty="0">
                  <a:solidFill>
                    <a:schemeClr val="bg1"/>
                  </a:solidFill>
                  <a:latin typeface="微软雅黑" panose="020B0503020204020204" pitchFamily="34" charset="-122"/>
                  <a:ea typeface="微软雅黑" panose="020B0503020204020204" pitchFamily="34" charset="-122"/>
                </a:rPr>
                <a:t>物联网</a:t>
              </a:r>
              <a:endParaRPr lang="en-US" sz="1000" b="1" kern="0" dirty="0">
                <a:solidFill>
                  <a:schemeClr val="bg1"/>
                </a:solidFill>
                <a:latin typeface="微软雅黑" panose="020B0503020204020204" pitchFamily="34" charset="-122"/>
                <a:ea typeface="微软雅黑" panose="020B0503020204020204" pitchFamily="34" charset="-122"/>
              </a:endParaRPr>
            </a:p>
          </p:txBody>
        </p:sp>
        <p:sp>
          <p:nvSpPr>
            <p:cNvPr id="18" name="任意多边形 47"/>
            <p:cNvSpPr/>
            <p:nvPr/>
          </p:nvSpPr>
          <p:spPr bwMode="auto">
            <a:xfrm rot="18900000">
              <a:off x="13534" y="3762"/>
              <a:ext cx="1079" cy="1040"/>
            </a:xfrm>
            <a:custGeom>
              <a:avLst/>
              <a:gdLst>
                <a:gd name="T0" fmla="*/ 215526 w 683137"/>
                <a:gd name="T1" fmla="*/ 0 h 683137"/>
                <a:gd name="T2" fmla="*/ 683137 w 683137"/>
                <a:gd name="T3" fmla="*/ 467611 h 683137"/>
                <a:gd name="T4" fmla="*/ 467611 w 683137"/>
                <a:gd name="T5" fmla="*/ 683137 h 683137"/>
                <a:gd name="T6" fmla="*/ 310192 w 683137"/>
                <a:gd name="T7" fmla="*/ 525718 h 683137"/>
                <a:gd name="T8" fmla="*/ 157419 w 683137"/>
                <a:gd name="T9" fmla="*/ 525718 h 683137"/>
                <a:gd name="T10" fmla="*/ 157419 w 683137"/>
                <a:gd name="T11" fmla="*/ 372945 h 683137"/>
                <a:gd name="T12" fmla="*/ 0 w 683137"/>
                <a:gd name="T13" fmla="*/ 215526 h 683137"/>
                <a:gd name="T14" fmla="*/ 215526 w 683137"/>
                <a:gd name="T15" fmla="*/ 0 h 683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137" h="683137">
                  <a:moveTo>
                    <a:pt x="215526" y="0"/>
                  </a:moveTo>
                  <a:lnTo>
                    <a:pt x="683137" y="467611"/>
                  </a:lnTo>
                  <a:lnTo>
                    <a:pt x="467611" y="683137"/>
                  </a:lnTo>
                  <a:lnTo>
                    <a:pt x="310192" y="525718"/>
                  </a:lnTo>
                  <a:lnTo>
                    <a:pt x="157419" y="525718"/>
                  </a:lnTo>
                  <a:lnTo>
                    <a:pt x="157419" y="372945"/>
                  </a:lnTo>
                  <a:lnTo>
                    <a:pt x="0" y="215526"/>
                  </a:lnTo>
                  <a:lnTo>
                    <a:pt x="215526" y="0"/>
                  </a:lnTo>
                  <a:close/>
                </a:path>
              </a:pathLst>
            </a:custGeom>
            <a:solidFill>
              <a:schemeClr val="bg2">
                <a:lumMod val="50000"/>
                <a:alpha val="85999"/>
              </a:schemeClr>
            </a:solidFill>
            <a:ln>
              <a:noFill/>
            </a:ln>
          </p:spPr>
          <p:txBody>
            <a:bodyPr anchor="ctr"/>
            <a:lstStyle/>
            <a:p>
              <a:pPr defTabSz="761365" fontAlgn="base">
                <a:spcBef>
                  <a:spcPct val="0"/>
                </a:spcBef>
                <a:spcAft>
                  <a:spcPct val="0"/>
                </a:spcAft>
                <a:defRPr/>
              </a:pPr>
              <a:endParaRPr lang="zh-CN" altLang="en-US" sz="1500" kern="0">
                <a:solidFill>
                  <a:srgbClr val="000000"/>
                </a:solidFill>
              </a:endParaRPr>
            </a:p>
          </p:txBody>
        </p:sp>
        <p:sp>
          <p:nvSpPr>
            <p:cNvPr id="19" name="矩形 48"/>
            <p:cNvSpPr>
              <a:spLocks noChangeArrowheads="1"/>
            </p:cNvSpPr>
            <p:nvPr/>
          </p:nvSpPr>
          <p:spPr bwMode="auto">
            <a:xfrm>
              <a:off x="13499" y="4101"/>
              <a:ext cx="1107"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pPr>
              <a:r>
                <a:rPr lang="zh-CN" altLang="en-US" sz="1000" b="1" kern="0" dirty="0">
                  <a:solidFill>
                    <a:schemeClr val="bg1"/>
                  </a:solidFill>
                  <a:latin typeface="微软雅黑" panose="020B0503020204020204" pitchFamily="34" charset="-122"/>
                  <a:ea typeface="微软雅黑" panose="020B0503020204020204" pitchFamily="34" charset="-122"/>
                </a:rPr>
                <a:t>人工智能</a:t>
              </a:r>
              <a:endParaRPr lang="en-US" sz="1000" b="1" kern="0" dirty="0">
                <a:solidFill>
                  <a:schemeClr val="bg1"/>
                </a:solidFill>
                <a:latin typeface="微软雅黑" panose="020B0503020204020204" pitchFamily="34" charset="-122"/>
                <a:ea typeface="微软雅黑" panose="020B0503020204020204" pitchFamily="34" charset="-122"/>
              </a:endParaRPr>
            </a:p>
          </p:txBody>
        </p:sp>
        <p:sp>
          <p:nvSpPr>
            <p:cNvPr id="20" name="任意多边形 47"/>
            <p:cNvSpPr/>
            <p:nvPr/>
          </p:nvSpPr>
          <p:spPr bwMode="auto">
            <a:xfrm rot="8180991">
              <a:off x="13390" y="7171"/>
              <a:ext cx="1009" cy="1004"/>
            </a:xfrm>
            <a:custGeom>
              <a:avLst/>
              <a:gdLst>
                <a:gd name="T0" fmla="*/ 215526 w 683137"/>
                <a:gd name="T1" fmla="*/ 0 h 683137"/>
                <a:gd name="T2" fmla="*/ 683137 w 683137"/>
                <a:gd name="T3" fmla="*/ 467611 h 683137"/>
                <a:gd name="T4" fmla="*/ 467611 w 683137"/>
                <a:gd name="T5" fmla="*/ 683137 h 683137"/>
                <a:gd name="T6" fmla="*/ 310192 w 683137"/>
                <a:gd name="T7" fmla="*/ 525718 h 683137"/>
                <a:gd name="T8" fmla="*/ 157419 w 683137"/>
                <a:gd name="T9" fmla="*/ 525718 h 683137"/>
                <a:gd name="T10" fmla="*/ 157419 w 683137"/>
                <a:gd name="T11" fmla="*/ 372945 h 683137"/>
                <a:gd name="T12" fmla="*/ 0 w 683137"/>
                <a:gd name="T13" fmla="*/ 215526 h 683137"/>
                <a:gd name="T14" fmla="*/ 215526 w 683137"/>
                <a:gd name="T15" fmla="*/ 0 h 683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137" h="683137">
                  <a:moveTo>
                    <a:pt x="215526" y="0"/>
                  </a:moveTo>
                  <a:lnTo>
                    <a:pt x="683137" y="467611"/>
                  </a:lnTo>
                  <a:lnTo>
                    <a:pt x="467611" y="683137"/>
                  </a:lnTo>
                  <a:lnTo>
                    <a:pt x="310192" y="525718"/>
                  </a:lnTo>
                  <a:lnTo>
                    <a:pt x="157419" y="525718"/>
                  </a:lnTo>
                  <a:lnTo>
                    <a:pt x="157419" y="372945"/>
                  </a:lnTo>
                  <a:lnTo>
                    <a:pt x="0" y="215526"/>
                  </a:lnTo>
                  <a:lnTo>
                    <a:pt x="215526" y="0"/>
                  </a:lnTo>
                  <a:close/>
                </a:path>
              </a:pathLst>
            </a:custGeom>
            <a:solidFill>
              <a:schemeClr val="accent6">
                <a:lumMod val="75000"/>
                <a:alpha val="85999"/>
              </a:schemeClr>
            </a:solidFill>
            <a:ln>
              <a:noFill/>
            </a:ln>
          </p:spPr>
          <p:txBody>
            <a:bodyPr anchor="ctr"/>
            <a:lstStyle/>
            <a:p>
              <a:pPr defTabSz="761365" fontAlgn="base">
                <a:spcBef>
                  <a:spcPct val="0"/>
                </a:spcBef>
                <a:spcAft>
                  <a:spcPct val="0"/>
                </a:spcAft>
                <a:defRPr/>
              </a:pPr>
              <a:endParaRPr lang="zh-CN" altLang="en-US" sz="1500" kern="0">
                <a:solidFill>
                  <a:srgbClr val="000000"/>
                </a:solidFill>
              </a:endParaRPr>
            </a:p>
          </p:txBody>
        </p:sp>
        <p:sp>
          <p:nvSpPr>
            <p:cNvPr id="21" name="矩形 48"/>
            <p:cNvSpPr>
              <a:spLocks noChangeArrowheads="1"/>
            </p:cNvSpPr>
            <p:nvPr/>
          </p:nvSpPr>
          <p:spPr bwMode="auto">
            <a:xfrm>
              <a:off x="13360" y="7513"/>
              <a:ext cx="1091"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pPr>
              <a:r>
                <a:rPr lang="zh-CN" altLang="en-US" sz="1000" b="1" kern="0" dirty="0">
                  <a:solidFill>
                    <a:schemeClr val="bg1"/>
                  </a:solidFill>
                  <a:latin typeface="微软雅黑" panose="020B0503020204020204" pitchFamily="34" charset="-122"/>
                  <a:ea typeface="微软雅黑" panose="020B0503020204020204" pitchFamily="34" charset="-122"/>
                </a:rPr>
                <a:t>互联网</a:t>
              </a:r>
              <a:endParaRPr lang="en-US" sz="1000" b="1" kern="0" dirty="0">
                <a:solidFill>
                  <a:schemeClr val="bg1"/>
                </a:solidFill>
                <a:latin typeface="微软雅黑" panose="020B0503020204020204" pitchFamily="34" charset="-122"/>
                <a:ea typeface="微软雅黑" panose="020B0503020204020204" pitchFamily="34" charset="-122"/>
              </a:endParaRPr>
            </a:p>
          </p:txBody>
        </p:sp>
        <p:sp>
          <p:nvSpPr>
            <p:cNvPr id="22" name="Rectangle 55"/>
            <p:cNvSpPr/>
            <p:nvPr/>
          </p:nvSpPr>
          <p:spPr>
            <a:xfrm>
              <a:off x="13765" y="6008"/>
              <a:ext cx="1068" cy="378"/>
            </a:xfrm>
            <a:prstGeom prst="rect">
              <a:avLst/>
            </a:prstGeom>
            <a:solidFill>
              <a:srgbClr val="0072C6">
                <a:lumMod val="75000"/>
              </a:srgbClr>
            </a:solidFill>
          </p:spPr>
          <p:txBody>
            <a:bodyPr wrap="none" anchor="ctr">
              <a:spAutoFit/>
            </a:bodyPr>
            <a:lstStyle/>
            <a:p>
              <a:pPr algn="ctr" defTabSz="559435"/>
              <a:r>
                <a:rPr lang="zh-CN" altLang="en-US" sz="960" kern="0" dirty="0">
                  <a:gradFill>
                    <a:gsLst>
                      <a:gs pos="18898">
                        <a:srgbClr val="FFFFFF"/>
                      </a:gs>
                      <a:gs pos="49000">
                        <a:srgbClr val="FFFFFF"/>
                      </a:gs>
                    </a:gsLst>
                    <a:lin ang="5400000" scaled="0"/>
                  </a:gradFill>
                  <a:ea typeface="MS PGothic" panose="020B0600070205080204" pitchFamily="34" charset="-128"/>
                </a:rPr>
                <a:t>方案解决</a:t>
              </a:r>
              <a:endParaRPr lang="en-US" sz="960" kern="0" dirty="0">
                <a:gradFill>
                  <a:gsLst>
                    <a:gs pos="18898">
                      <a:srgbClr val="FFFFFF"/>
                    </a:gs>
                    <a:gs pos="49000">
                      <a:srgbClr val="FFFFFF"/>
                    </a:gs>
                  </a:gsLst>
                  <a:lin ang="5400000" scaled="0"/>
                </a:gradFill>
                <a:ea typeface="MS PGothic" panose="020B0600070205080204" pitchFamily="34" charset="-128"/>
              </a:endParaRPr>
            </a:p>
          </p:txBody>
        </p:sp>
        <p:sp>
          <p:nvSpPr>
            <p:cNvPr id="23" name="任意多边形 47"/>
            <p:cNvSpPr/>
            <p:nvPr/>
          </p:nvSpPr>
          <p:spPr bwMode="auto">
            <a:xfrm rot="18900000">
              <a:off x="12637" y="4038"/>
              <a:ext cx="850" cy="852"/>
            </a:xfrm>
            <a:custGeom>
              <a:avLst/>
              <a:gdLst>
                <a:gd name="T0" fmla="*/ 215526 w 683137"/>
                <a:gd name="T1" fmla="*/ 0 h 683137"/>
                <a:gd name="T2" fmla="*/ 683137 w 683137"/>
                <a:gd name="T3" fmla="*/ 467611 h 683137"/>
                <a:gd name="T4" fmla="*/ 467611 w 683137"/>
                <a:gd name="T5" fmla="*/ 683137 h 683137"/>
                <a:gd name="T6" fmla="*/ 310192 w 683137"/>
                <a:gd name="T7" fmla="*/ 525718 h 683137"/>
                <a:gd name="T8" fmla="*/ 157419 w 683137"/>
                <a:gd name="T9" fmla="*/ 525718 h 683137"/>
                <a:gd name="T10" fmla="*/ 157419 w 683137"/>
                <a:gd name="T11" fmla="*/ 372945 h 683137"/>
                <a:gd name="T12" fmla="*/ 0 w 683137"/>
                <a:gd name="T13" fmla="*/ 215526 h 683137"/>
                <a:gd name="T14" fmla="*/ 215526 w 683137"/>
                <a:gd name="T15" fmla="*/ 0 h 683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137" h="683137">
                  <a:moveTo>
                    <a:pt x="215526" y="0"/>
                  </a:moveTo>
                  <a:lnTo>
                    <a:pt x="683137" y="467611"/>
                  </a:lnTo>
                  <a:lnTo>
                    <a:pt x="467611" y="683137"/>
                  </a:lnTo>
                  <a:lnTo>
                    <a:pt x="310192" y="525718"/>
                  </a:lnTo>
                  <a:lnTo>
                    <a:pt x="157419" y="525718"/>
                  </a:lnTo>
                  <a:lnTo>
                    <a:pt x="157419" y="372945"/>
                  </a:lnTo>
                  <a:lnTo>
                    <a:pt x="0" y="215526"/>
                  </a:lnTo>
                  <a:lnTo>
                    <a:pt x="215526" y="0"/>
                  </a:lnTo>
                  <a:close/>
                </a:path>
              </a:pathLst>
            </a:custGeom>
            <a:solidFill>
              <a:srgbClr val="6581B2">
                <a:alpha val="85999"/>
              </a:srgbClr>
            </a:solidFill>
            <a:ln>
              <a:noFill/>
            </a:ln>
          </p:spPr>
          <p:txBody>
            <a:bodyPr anchor="ctr"/>
            <a:lstStyle/>
            <a:p>
              <a:pPr defTabSz="761365" fontAlgn="base">
                <a:spcBef>
                  <a:spcPct val="0"/>
                </a:spcBef>
                <a:spcAft>
                  <a:spcPct val="0"/>
                </a:spcAft>
              </a:pPr>
              <a:endParaRPr lang="zh-CN" altLang="en-US" sz="1500" kern="0">
                <a:solidFill>
                  <a:srgbClr val="000000"/>
                </a:solidFill>
              </a:endParaRPr>
            </a:p>
          </p:txBody>
        </p:sp>
        <p:sp>
          <p:nvSpPr>
            <p:cNvPr id="24" name="矩形 48"/>
            <p:cNvSpPr>
              <a:spLocks noChangeArrowheads="1"/>
            </p:cNvSpPr>
            <p:nvPr/>
          </p:nvSpPr>
          <p:spPr bwMode="auto">
            <a:xfrm>
              <a:off x="12635" y="4312"/>
              <a:ext cx="854"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pPr>
              <a:r>
                <a:rPr lang="zh-CN" altLang="en-US" sz="1000" b="1" kern="0" dirty="0">
                  <a:solidFill>
                    <a:schemeClr val="bg1"/>
                  </a:solidFill>
                  <a:latin typeface="微软雅黑" panose="020B0503020204020204" pitchFamily="34" charset="-122"/>
                  <a:ea typeface="微软雅黑" panose="020B0503020204020204" pitchFamily="34" charset="-122"/>
                </a:rPr>
                <a:t>语义</a:t>
              </a:r>
              <a:endParaRPr lang="en-US" sz="1000" b="1" kern="0" dirty="0">
                <a:solidFill>
                  <a:schemeClr val="bg1"/>
                </a:solidFill>
                <a:latin typeface="微软雅黑" panose="020B0503020204020204" pitchFamily="34" charset="-122"/>
                <a:ea typeface="微软雅黑" panose="020B0503020204020204" pitchFamily="34" charset="-122"/>
              </a:endParaRPr>
            </a:p>
          </p:txBody>
        </p:sp>
      </p:grpSp>
      <p:sp>
        <p:nvSpPr>
          <p:cNvPr id="15" name="矩形 14"/>
          <p:cNvSpPr>
            <a:spLocks noChangeArrowheads="1"/>
          </p:cNvSpPr>
          <p:nvPr/>
        </p:nvSpPr>
        <p:spPr bwMode="auto">
          <a:xfrm>
            <a:off x="8086725" y="1899285"/>
            <a:ext cx="1405890" cy="50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base" hangingPunct="1">
              <a:spcBef>
                <a:spcPct val="0"/>
              </a:spcBef>
              <a:spcAft>
                <a:spcPct val="0"/>
              </a:spcAft>
            </a:pPr>
            <a:r>
              <a:rPr lang="zh-CN" altLang="en-US" b="1" kern="0" dirty="0">
                <a:solidFill>
                  <a:schemeClr val="bg1"/>
                </a:solidFill>
                <a:latin typeface="微软雅黑" panose="020B0503020204020204" pitchFamily="34" charset="-122"/>
                <a:ea typeface="微软雅黑" panose="020B0503020204020204" pitchFamily="34" charset="-122"/>
              </a:rPr>
              <a:t>大数据</a:t>
            </a:r>
            <a:endParaRPr lang="en-US" b="1" kern="0" dirty="0">
              <a:solidFill>
                <a:schemeClr val="bg1"/>
              </a:solidFill>
              <a:latin typeface="微软雅黑" panose="020B0503020204020204" pitchFamily="34" charset="-122"/>
              <a:ea typeface="微软雅黑" panose="020B0503020204020204" pitchFamily="34" charset="-122"/>
            </a:endParaRPr>
          </a:p>
        </p:txBody>
      </p:sp>
      <p:pic>
        <p:nvPicPr>
          <p:cNvPr id="2"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heel(1)">
                                      <p:cBhvr>
                                        <p:cTn id="13" dur="2000"/>
                                        <p:tgtEl>
                                          <p:spTgt spid="73"/>
                                        </p:tgtEl>
                                      </p:cBhvr>
                                    </p:animEffect>
                                  </p:childTnLst>
                                </p:cTn>
                              </p:par>
                            </p:childTnLst>
                          </p:cTn>
                        </p:par>
                        <p:par>
                          <p:cTn id="14" fill="hold">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1000"/>
                                        <p:tgtEl>
                                          <p:spTgt spid="77"/>
                                        </p:tgtEl>
                                      </p:cBhvr>
                                    </p:animEffect>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childTnLst>
                          </p:cTn>
                        </p:par>
                        <p:par>
                          <p:cTn id="22" fill="hold">
                            <p:stCondLst>
                              <p:cond delay="450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742551" y="1338697"/>
            <a:ext cx="8706898" cy="4333054"/>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3960495" y="876935"/>
            <a:ext cx="4576445" cy="922020"/>
          </a:xfrm>
          <a:prstGeom prst="rect">
            <a:avLst/>
          </a:prstGeom>
          <a:solidFill>
            <a:srgbClr val="FAFAFA"/>
          </a:solidFill>
        </p:spPr>
        <p:txBody>
          <a:bodyPr wrap="square" rtlCol="0">
            <a:spAutoFit/>
          </a:bodyPr>
          <a:lstStyle/>
          <a:p>
            <a:pPr algn="ctr"/>
            <a:r>
              <a:rPr lang="zh-CN" altLang="en-US" sz="5400" b="1" dirty="0">
                <a:solidFill>
                  <a:schemeClr val="tx1">
                    <a:lumMod val="85000"/>
                    <a:lumOff val="15000"/>
                  </a:schemeClr>
                </a:solidFill>
                <a:latin typeface="方正姚体" panose="02010601030101010101" pitchFamily="2" charset="-122"/>
                <a:ea typeface="方正姚体" panose="02010601030101010101" pitchFamily="2" charset="-122"/>
              </a:rPr>
              <a:t>资源</a:t>
            </a:r>
            <a:endParaRPr lang="zh-CN" altLang="en-US" sz="5400" b="1"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7" name="文本框 76"/>
          <p:cNvSpPr txBox="1"/>
          <p:nvPr/>
        </p:nvSpPr>
        <p:spPr>
          <a:xfrm>
            <a:off x="2267139" y="1931622"/>
            <a:ext cx="8057506" cy="461665"/>
          </a:xfrm>
          <a:prstGeom prst="rect">
            <a:avLst/>
          </a:prstGeom>
          <a:noFill/>
        </p:spPr>
        <p:txBody>
          <a:bodyPr wrap="square" rtlCol="0">
            <a:spAutoFit/>
          </a:bodyPr>
          <a:lstStyle/>
          <a:p>
            <a:pPr algn="ctr">
              <a:lnSpc>
                <a:spcPct val="120000"/>
              </a:lnSpc>
            </a:pPr>
            <a:r>
              <a:rPr lang="zh-CN" altLang="en-US" sz="2000" dirty="0">
                <a:solidFill>
                  <a:schemeClr val="tx1">
                    <a:lumMod val="85000"/>
                    <a:lumOff val="15000"/>
                  </a:schemeClr>
                </a:solidFill>
              </a:rPr>
              <a:t>最源、多类型、多语言</a:t>
            </a:r>
            <a:endParaRPr lang="zh-CN" altLang="en-US" sz="2000" dirty="0">
              <a:solidFill>
                <a:schemeClr val="tx1">
                  <a:lumMod val="85000"/>
                  <a:lumOff val="15000"/>
                </a:schemeClr>
              </a:solidFill>
            </a:endParaRPr>
          </a:p>
        </p:txBody>
      </p:sp>
      <p:cxnSp>
        <p:nvCxnSpPr>
          <p:cNvPr id="80" name="直接连接符 79"/>
          <p:cNvCxnSpPr/>
          <p:nvPr/>
        </p:nvCxnSpPr>
        <p:spPr>
          <a:xfrm>
            <a:off x="4207820" y="2373827"/>
            <a:ext cx="4176144" cy="0"/>
          </a:xfrm>
          <a:prstGeom prst="line">
            <a:avLst/>
          </a:prstGeom>
          <a:ln w="3175">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0" y="0"/>
            <a:ext cx="12192000" cy="2118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0" y="6646127"/>
            <a:ext cx="12192000" cy="2118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bwMode="auto">
          <a:xfrm>
            <a:off x="4168426" y="4859311"/>
            <a:ext cx="2109293" cy="5576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693162" y="3682275"/>
            <a:ext cx="1532159" cy="811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3"/>
          <p:cNvPicPr>
            <a:picLocks noChangeAspect="1"/>
          </p:cNvPicPr>
          <p:nvPr/>
        </p:nvPicPr>
        <p:blipFill>
          <a:blip r:embed="rId3" cstate="print"/>
          <a:stretch>
            <a:fillRect/>
          </a:stretch>
        </p:blipFill>
        <p:spPr bwMode="auto">
          <a:xfrm>
            <a:off x="2844904" y="3772809"/>
            <a:ext cx="1855834" cy="557619"/>
          </a:xfrm>
          <a:prstGeom prst="rect">
            <a:avLst/>
          </a:prstGeom>
          <a:noFill/>
          <a:ln>
            <a:no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249451" y="3048471"/>
            <a:ext cx="1536970" cy="38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22"/>
          <p:cNvPicPr>
            <a:picLocks noChangeAspect="1"/>
          </p:cNvPicPr>
          <p:nvPr/>
        </p:nvPicPr>
        <p:blipFill>
          <a:blip r:embed="rId5" cstate="print"/>
          <a:stretch>
            <a:fillRect/>
          </a:stretch>
        </p:blipFill>
        <p:spPr bwMode="auto">
          <a:xfrm>
            <a:off x="4635745" y="3233040"/>
            <a:ext cx="1026906" cy="350081"/>
          </a:xfrm>
          <a:prstGeom prst="rect">
            <a:avLst/>
          </a:prstGeom>
          <a:noFill/>
          <a:ln>
            <a:no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41"/>
          <p:cNvPicPr>
            <a:picLocks noChangeAspect="1"/>
          </p:cNvPicPr>
          <p:nvPr/>
        </p:nvPicPr>
        <p:blipFill>
          <a:blip r:embed="rId6" cstate="print"/>
          <a:stretch>
            <a:fillRect/>
          </a:stretch>
        </p:blipFill>
        <p:spPr bwMode="auto">
          <a:xfrm>
            <a:off x="5662651" y="4266210"/>
            <a:ext cx="2255982" cy="463558"/>
          </a:xfrm>
          <a:prstGeom prst="rect">
            <a:avLst/>
          </a:prstGeom>
          <a:noFill/>
          <a:ln>
            <a:no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2" descr="한국과학기술정보연구원"/>
          <p:cNvPicPr>
            <a:picLocks noChangeAspect="1" noChangeArrowheads="1"/>
          </p:cNvPicPr>
          <p:nvPr/>
        </p:nvPicPr>
        <p:blipFill>
          <a:blip r:embed="rId7" cstate="print"/>
          <a:stretch>
            <a:fillRect/>
          </a:stretch>
        </p:blipFill>
        <p:spPr bwMode="auto">
          <a:xfrm>
            <a:off x="6277670" y="3322224"/>
            <a:ext cx="1193289" cy="619019"/>
          </a:xfrm>
          <a:prstGeom prst="rect">
            <a:avLst/>
          </a:prstGeom>
          <a:noFill/>
          <a:ln>
            <a:no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图片 15"/>
          <p:cNvPicPr>
            <a:picLocks noChangeAspect="1"/>
          </p:cNvPicPr>
          <p:nvPr/>
        </p:nvPicPr>
        <p:blipFill>
          <a:blip r:embed="rId8" cstate="print"/>
          <a:stretch>
            <a:fillRect/>
          </a:stretch>
        </p:blipFill>
        <p:spPr bwMode="auto">
          <a:xfrm>
            <a:off x="7807152" y="2968274"/>
            <a:ext cx="1497385" cy="354643"/>
          </a:xfrm>
          <a:prstGeom prst="rect">
            <a:avLst/>
          </a:prstGeom>
          <a:noFill/>
          <a:ln>
            <a:no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 name="图片 16"/>
          <p:cNvPicPr>
            <a:picLocks noChangeAspect="1"/>
          </p:cNvPicPr>
          <p:nvPr/>
        </p:nvPicPr>
        <p:blipFill>
          <a:blip r:embed="rId9" cstate="print"/>
          <a:stretch>
            <a:fillRect/>
          </a:stretch>
        </p:blipFill>
        <p:spPr>
          <a:xfrm>
            <a:off x="8000026" y="4911177"/>
            <a:ext cx="1966110" cy="513536"/>
          </a:xfrm>
          <a:prstGeom prst="rect">
            <a:avLst/>
          </a:prstGeom>
        </p:spPr>
      </p:pic>
      <p:pic>
        <p:nvPicPr>
          <p:cNvPr id="18" name="图片 17"/>
          <p:cNvPicPr>
            <a:picLocks noChangeAspect="1"/>
          </p:cNvPicPr>
          <p:nvPr/>
        </p:nvPicPr>
        <p:blipFill>
          <a:blip r:embed="rId10" cstate="print"/>
          <a:stretch>
            <a:fillRect/>
          </a:stretch>
        </p:blipFill>
        <p:spPr>
          <a:xfrm>
            <a:off x="2225864" y="4463102"/>
            <a:ext cx="1295238" cy="533333"/>
          </a:xfrm>
          <a:prstGeom prst="rect">
            <a:avLst/>
          </a:prstGeom>
        </p:spPr>
      </p:pic>
      <p:pic>
        <p:nvPicPr>
          <p:cNvPr id="2" name="图片 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heel(1)">
                                      <p:cBhvr>
                                        <p:cTn id="13" dur="2000"/>
                                        <p:tgtEl>
                                          <p:spTgt spid="73"/>
                                        </p:tgtEl>
                                      </p:cBhvr>
                                    </p:animEffect>
                                  </p:childTnLst>
                                </p:cTn>
                              </p:par>
                            </p:childTnLst>
                          </p:cTn>
                        </p:par>
                        <p:par>
                          <p:cTn id="14" fill="hold">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1000"/>
                                        <p:tgtEl>
                                          <p:spTgt spid="77"/>
                                        </p:tgtEl>
                                      </p:cBhvr>
                                    </p:animEffect>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150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Effect transition="in" filter="fade">
                                      <p:cBhvr>
                                        <p:cTn id="46" dur="500"/>
                                        <p:tgtEl>
                                          <p:spTgt spid="18"/>
                                        </p:tgtEl>
                                      </p:cBhvr>
                                    </p:animEffect>
                                  </p:childTnLst>
                                </p:cTn>
                              </p:par>
                            </p:childTnLst>
                          </p:cTn>
                        </p:par>
                        <p:par>
                          <p:cTn id="47" fill="hold">
                            <p:stCondLst>
                              <p:cond delay="2000"/>
                            </p:stCondLst>
                            <p:childTnLst>
                              <p:par>
                                <p:cTn id="48" presetID="53" presetClass="entr" presetSubtype="16"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childTnLst>
                          </p:cTn>
                        </p:par>
                        <p:par>
                          <p:cTn id="53" fill="hold">
                            <p:stCondLst>
                              <p:cond delay="2500"/>
                            </p:stCondLst>
                            <p:childTnLst>
                              <p:par>
                                <p:cTn id="54" presetID="53" presetClass="entr" presetSubtype="16"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3000"/>
                            </p:stCondLst>
                            <p:childTnLst>
                              <p:par>
                                <p:cTn id="60" presetID="53" presetClass="entr" presetSubtype="16"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childTnLst>
                          </p:cTn>
                        </p:par>
                        <p:par>
                          <p:cTn id="65" fill="hold">
                            <p:stCondLst>
                              <p:cond delay="3500"/>
                            </p:stCondLst>
                            <p:childTnLst>
                              <p:par>
                                <p:cTn id="66" presetID="53" presetClass="entr" presetSubtype="16"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ppt_w</p:attrName>
                                        </p:attrNameLst>
                                      </p:cBhvr>
                                      <p:tavLst>
                                        <p:tav tm="0">
                                          <p:val>
                                            <p:fltVal val="0"/>
                                          </p:val>
                                        </p:tav>
                                        <p:tav tm="100000">
                                          <p:val>
                                            <p:strVal val="#ppt_w"/>
                                          </p:val>
                                        </p:tav>
                                      </p:tavLst>
                                    </p:anim>
                                    <p:anim calcmode="lin" valueType="num">
                                      <p:cBhvr>
                                        <p:cTn id="69" dur="500" fill="hold"/>
                                        <p:tgtEl>
                                          <p:spTgt spid="11"/>
                                        </p:tgtEl>
                                        <p:attrNameLst>
                                          <p:attrName>ppt_h</p:attrName>
                                        </p:attrNameLst>
                                      </p:cBhvr>
                                      <p:tavLst>
                                        <p:tav tm="0">
                                          <p:val>
                                            <p:fltVal val="0"/>
                                          </p:val>
                                        </p:tav>
                                        <p:tav tm="100000">
                                          <p:val>
                                            <p:strVal val="#ppt_h"/>
                                          </p:val>
                                        </p:tav>
                                      </p:tavLst>
                                    </p:anim>
                                    <p:animEffect transition="in" filter="fade">
                                      <p:cBhvr>
                                        <p:cTn id="70" dur="500"/>
                                        <p:tgtEl>
                                          <p:spTgt spid="11"/>
                                        </p:tgtEl>
                                      </p:cBhvr>
                                    </p:animEffect>
                                  </p:childTnLst>
                                </p:cTn>
                              </p:par>
                            </p:childTnLst>
                          </p:cTn>
                        </p:par>
                        <p:par>
                          <p:cTn id="71" fill="hold">
                            <p:stCondLst>
                              <p:cond delay="4000"/>
                            </p:stCondLst>
                            <p:childTnLst>
                              <p:par>
                                <p:cTn id="72" presetID="53" presetClass="entr" presetSubtype="16" fill="hold"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500" fill="hold"/>
                                        <p:tgtEl>
                                          <p:spTgt spid="16"/>
                                        </p:tgtEl>
                                        <p:attrNameLst>
                                          <p:attrName>ppt_w</p:attrName>
                                        </p:attrNameLst>
                                      </p:cBhvr>
                                      <p:tavLst>
                                        <p:tav tm="0">
                                          <p:val>
                                            <p:fltVal val="0"/>
                                          </p:val>
                                        </p:tav>
                                        <p:tav tm="100000">
                                          <p:val>
                                            <p:strVal val="#ppt_w"/>
                                          </p:val>
                                        </p:tav>
                                      </p:tavLst>
                                    </p:anim>
                                    <p:anim calcmode="lin" valueType="num">
                                      <p:cBhvr>
                                        <p:cTn id="75" dur="500" fill="hold"/>
                                        <p:tgtEl>
                                          <p:spTgt spid="16"/>
                                        </p:tgtEl>
                                        <p:attrNameLst>
                                          <p:attrName>ppt_h</p:attrName>
                                        </p:attrNameLst>
                                      </p:cBhvr>
                                      <p:tavLst>
                                        <p:tav tm="0">
                                          <p:val>
                                            <p:fltVal val="0"/>
                                          </p:val>
                                        </p:tav>
                                        <p:tav tm="100000">
                                          <p:val>
                                            <p:strVal val="#ppt_h"/>
                                          </p:val>
                                        </p:tav>
                                      </p:tavLst>
                                    </p:anim>
                                    <p:animEffect transition="in" filter="fade">
                                      <p:cBhvr>
                                        <p:cTn id="76" dur="500"/>
                                        <p:tgtEl>
                                          <p:spTgt spid="16"/>
                                        </p:tgtEl>
                                      </p:cBhvr>
                                    </p:animEffect>
                                  </p:childTnLst>
                                </p:cTn>
                              </p:par>
                            </p:childTnLst>
                          </p:cTn>
                        </p:par>
                        <p:par>
                          <p:cTn id="77" fill="hold">
                            <p:stCondLst>
                              <p:cond delay="4500"/>
                            </p:stCondLst>
                            <p:childTnLst>
                              <p:par>
                                <p:cTn id="78" presetID="53" presetClass="entr" presetSubtype="16" fill="hold" nodeType="afterEffect">
                                  <p:stCondLst>
                                    <p:cond delay="0"/>
                                  </p:stCondLst>
                                  <p:childTnLst>
                                    <p:set>
                                      <p:cBhvr>
                                        <p:cTn id="79" dur="1" fill="hold">
                                          <p:stCondLst>
                                            <p:cond delay="0"/>
                                          </p:stCondLst>
                                        </p:cTn>
                                        <p:tgtEl>
                                          <p:spTgt spid="9"/>
                                        </p:tgtEl>
                                        <p:attrNameLst>
                                          <p:attrName>style.visibility</p:attrName>
                                        </p:attrNameLst>
                                      </p:cBhvr>
                                      <p:to>
                                        <p:strVal val="visible"/>
                                      </p:to>
                                    </p:set>
                                    <p:anim calcmode="lin" valueType="num">
                                      <p:cBhvr>
                                        <p:cTn id="80" dur="500" fill="hold"/>
                                        <p:tgtEl>
                                          <p:spTgt spid="9"/>
                                        </p:tgtEl>
                                        <p:attrNameLst>
                                          <p:attrName>ppt_w</p:attrName>
                                        </p:attrNameLst>
                                      </p:cBhvr>
                                      <p:tavLst>
                                        <p:tav tm="0">
                                          <p:val>
                                            <p:fltVal val="0"/>
                                          </p:val>
                                        </p:tav>
                                        <p:tav tm="100000">
                                          <p:val>
                                            <p:strVal val="#ppt_w"/>
                                          </p:val>
                                        </p:tav>
                                      </p:tavLst>
                                    </p:anim>
                                    <p:anim calcmode="lin" valueType="num">
                                      <p:cBhvr>
                                        <p:cTn id="81" dur="500" fill="hold"/>
                                        <p:tgtEl>
                                          <p:spTgt spid="9"/>
                                        </p:tgtEl>
                                        <p:attrNameLst>
                                          <p:attrName>ppt_h</p:attrName>
                                        </p:attrNameLst>
                                      </p:cBhvr>
                                      <p:tavLst>
                                        <p:tav tm="0">
                                          <p:val>
                                            <p:fltVal val="0"/>
                                          </p:val>
                                        </p:tav>
                                        <p:tav tm="100000">
                                          <p:val>
                                            <p:strVal val="#ppt_h"/>
                                          </p:val>
                                        </p:tav>
                                      </p:tavLst>
                                    </p:anim>
                                    <p:animEffect transition="in" filter="fade">
                                      <p:cBhvr>
                                        <p:cTn id="8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bldLvl="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4637199"/>
            <a:ext cx="12192000" cy="2230325"/>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146779" y="4926095"/>
            <a:ext cx="8349631" cy="1500411"/>
          </a:xfrm>
          <a:prstGeom prst="rect">
            <a:avLst/>
          </a:prstGeom>
          <a:noFill/>
        </p:spPr>
        <p:txBody>
          <a:bodyPr wrap="square" rtlCol="0">
            <a:spAutoFit/>
          </a:bodyPr>
          <a:lstStyle>
            <a:defPPr>
              <a:defRPr lang="zh-CN"/>
            </a:defPPr>
            <a:lvl1pPr>
              <a:lnSpc>
                <a:spcPct val="120000"/>
              </a:lnSpc>
              <a:defRPr sz="1600">
                <a:solidFill>
                  <a:schemeClr val="tx1">
                    <a:lumMod val="85000"/>
                    <a:lumOff val="15000"/>
                  </a:schemeClr>
                </a:solidFill>
              </a:defRPr>
            </a:lvl1pPr>
          </a:lstStyle>
          <a:p>
            <a:pPr marL="285750" indent="-285750">
              <a:lnSpc>
                <a:spcPct val="200000"/>
              </a:lnSpc>
              <a:buFont typeface="Arial" panose="020B0604020202020204" pitchFamily="34" charset="0"/>
              <a:buChar char="•"/>
            </a:pPr>
            <a:r>
              <a:rPr lang="zh-CN" altLang="en-US" dirty="0">
                <a:solidFill>
                  <a:srgbClr val="FAFAFA"/>
                </a:solidFill>
              </a:rPr>
              <a:t>建立开放稳定的资源合作机制</a:t>
            </a:r>
            <a:endParaRPr lang="en-US" altLang="zh-CN" dirty="0">
              <a:solidFill>
                <a:srgbClr val="FAFAFA"/>
              </a:solidFill>
            </a:endParaRPr>
          </a:p>
          <a:p>
            <a:pPr marL="285750" indent="-285750">
              <a:lnSpc>
                <a:spcPct val="200000"/>
              </a:lnSpc>
              <a:buFont typeface="Arial" panose="020B0604020202020204" pitchFamily="34" charset="0"/>
              <a:buChar char="•"/>
            </a:pPr>
            <a:r>
              <a:rPr lang="zh-CN" altLang="en-US" dirty="0">
                <a:solidFill>
                  <a:srgbClr val="FAFAFA"/>
                </a:solidFill>
              </a:rPr>
              <a:t>提升资源加工精度与粒度。保障资源长期访问与大数据挖掘处理能力</a:t>
            </a:r>
            <a:endParaRPr lang="en-US" altLang="zh-CN" dirty="0">
              <a:solidFill>
                <a:srgbClr val="FAFAFA"/>
              </a:solidFill>
            </a:endParaRPr>
          </a:p>
          <a:p>
            <a:pPr marL="285750" indent="-285750">
              <a:lnSpc>
                <a:spcPct val="200000"/>
              </a:lnSpc>
              <a:buFont typeface="Arial" panose="020B0604020202020204" pitchFamily="34" charset="0"/>
              <a:buChar char="•"/>
            </a:pPr>
            <a:r>
              <a:rPr lang="zh-CN" altLang="en-US" dirty="0">
                <a:solidFill>
                  <a:srgbClr val="FAFAFA"/>
                </a:solidFill>
              </a:rPr>
              <a:t>研究全新知识组织体系与知识化加工方案，为深度知识服务转型奠定基础</a:t>
            </a:r>
            <a:endParaRPr lang="en-US" altLang="zh-CN" dirty="0">
              <a:solidFill>
                <a:srgbClr val="FAFAFA"/>
              </a:solidFill>
            </a:endParaRPr>
          </a:p>
        </p:txBody>
      </p:sp>
      <p:grpSp>
        <p:nvGrpSpPr>
          <p:cNvPr id="3" name="组合 2"/>
          <p:cNvGrpSpPr/>
          <p:nvPr/>
        </p:nvGrpSpPr>
        <p:grpSpPr>
          <a:xfrm>
            <a:off x="897890" y="41275"/>
            <a:ext cx="10977245" cy="4478020"/>
            <a:chOff x="1414" y="65"/>
            <a:chExt cx="17287" cy="7052"/>
          </a:xfrm>
        </p:grpSpPr>
        <p:sp>
          <p:nvSpPr>
            <p:cNvPr id="29" name="等腰三角形 28"/>
            <p:cNvSpPr/>
            <p:nvPr/>
          </p:nvSpPr>
          <p:spPr>
            <a:xfrm>
              <a:off x="14559" y="5662"/>
              <a:ext cx="559" cy="482"/>
            </a:xfrm>
            <a:prstGeom prst="triangle">
              <a:avLst/>
            </a:prstGeom>
            <a:solidFill>
              <a:srgbClr val="D50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Picture 2" descr="C:\Users\wangy\Desktop\thCAJ38DM2.jp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040" y="5557"/>
              <a:ext cx="1726" cy="15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 name="Picture 3" descr="image20.png"/>
            <p:cNvPicPr>
              <a:picLocks noChangeAspect="1"/>
            </p:cNvPicPr>
            <p:nvPr/>
          </p:nvPicPr>
          <p:blipFill>
            <a:blip r:embed="rId2" cstate="print">
              <a:extLst>
                <a:ext uri="{28A0092B-C50C-407E-A947-70E740481C1C}">
                  <a14:useLocalDpi xmlns:a14="http://schemas.microsoft.com/office/drawing/2010/main" val="0"/>
                </a:ext>
              </a:extLst>
            </a:blip>
            <a:srcRect t="8099" r="5524"/>
            <a:stretch>
              <a:fillRect/>
            </a:stretch>
          </p:blipFill>
          <p:spPr bwMode="auto">
            <a:xfrm>
              <a:off x="8907" y="2266"/>
              <a:ext cx="2223" cy="2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 name="Rectangle 5"/>
            <p:cNvSpPr/>
            <p:nvPr/>
          </p:nvSpPr>
          <p:spPr bwMode="auto">
            <a:xfrm>
              <a:off x="14373" y="652"/>
              <a:ext cx="4328" cy="6114"/>
            </a:xfrm>
            <a:prstGeom prst="rect">
              <a:avLst/>
            </a:prstGeom>
            <a:solidFill>
              <a:srgbClr val="F2F2F2"/>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pPr algn="ctr"/>
              <a:endParaRPr lang="zh-CN" altLang="zh-CN">
                <a:solidFill>
                  <a:srgbClr val="A6A6A6"/>
                </a:solidFill>
                <a:latin typeface="Times New Roman" panose="02020603050405020304" pitchFamily="18" charset="0"/>
                <a:cs typeface="Times New Roman" panose="02020603050405020304" pitchFamily="18" charset="0"/>
                <a:sym typeface="Times New Roman" panose="02020603050405020304" pitchFamily="18" charset="0"/>
              </a:endParaRPr>
            </a:p>
          </p:txBody>
        </p:sp>
        <p:grpSp>
          <p:nvGrpSpPr>
            <p:cNvPr id="37" name="Group 18"/>
            <p:cNvGrpSpPr/>
            <p:nvPr/>
          </p:nvGrpSpPr>
          <p:grpSpPr bwMode="auto">
            <a:xfrm>
              <a:off x="9097" y="65"/>
              <a:ext cx="1787" cy="1739"/>
              <a:chOff x="-45357" y="-303743"/>
              <a:chExt cx="1273664" cy="1252726"/>
            </a:xfrm>
          </p:grpSpPr>
          <p:pic>
            <p:nvPicPr>
              <p:cNvPr id="38" name="Picture 19" descr="image2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57" y="-303743"/>
                <a:ext cx="1273664" cy="931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 name="Rectangle 20"/>
              <p:cNvSpPr/>
              <p:nvPr/>
            </p:nvSpPr>
            <p:spPr bwMode="auto">
              <a:xfrm>
                <a:off x="205044" y="603542"/>
                <a:ext cx="815341" cy="345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r>
                  <a:rPr lang="zh-CN" altLang="zh-CN" sz="1400" b="1" dirty="0">
                    <a:latin typeface="楷体" panose="02010609060101010101" pitchFamily="49" charset="-122"/>
                    <a:ea typeface="楷体" panose="02010609060101010101" pitchFamily="49" charset="-122"/>
                    <a:sym typeface="楷体" panose="02010609060101010101" pitchFamily="49" charset="-122"/>
                  </a:rPr>
                  <a:t>关联数据</a:t>
                </a:r>
                <a:endParaRPr lang="zh-CN" altLang="zh-CN" sz="1400" b="1" dirty="0">
                  <a:latin typeface="Times New Roman" panose="02020603050405020304" pitchFamily="18" charset="0"/>
                  <a:cs typeface="Times New Roman" panose="02020603050405020304" pitchFamily="18" charset="0"/>
                  <a:sym typeface="Times New Roman" panose="02020603050405020304" pitchFamily="18" charset="0"/>
                </a:endParaRPr>
              </a:p>
            </p:txBody>
          </p:sp>
        </p:grpSp>
        <p:sp>
          <p:nvSpPr>
            <p:cNvPr id="40" name="Rectangle 24"/>
            <p:cNvSpPr/>
            <p:nvPr/>
          </p:nvSpPr>
          <p:spPr bwMode="auto">
            <a:xfrm>
              <a:off x="14373" y="239"/>
              <a:ext cx="4328" cy="485"/>
            </a:xfrm>
            <a:prstGeom prst="rect">
              <a:avLst/>
            </a:prstGeom>
            <a:solidFill>
              <a:schemeClr val="accent1"/>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pPr algn="ctr"/>
              <a:r>
                <a:rPr lang="zh-CN" altLang="en-US" sz="1400" b="1" dirty="0">
                  <a:solidFill>
                    <a:srgbClr val="FFFFFF"/>
                  </a:solidFill>
                  <a:latin typeface="楷体" panose="02010609060101010101" pitchFamily="49" charset="-122"/>
                  <a:ea typeface="楷体" panose="02010609060101010101" pitchFamily="49" charset="-122"/>
                  <a:sym typeface="楷体" panose="02010609060101010101" pitchFamily="49" charset="-122"/>
                </a:rPr>
                <a:t>发现、获取、评价、分析</a:t>
              </a:r>
              <a:endParaRPr lang="zh-CN" altLang="zh-CN" sz="1400" b="1" dirty="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grpSp>
          <p:nvGrpSpPr>
            <p:cNvPr id="41" name="Group 25"/>
            <p:cNvGrpSpPr/>
            <p:nvPr/>
          </p:nvGrpSpPr>
          <p:grpSpPr bwMode="auto">
            <a:xfrm>
              <a:off x="14576" y="869"/>
              <a:ext cx="4125" cy="2159"/>
              <a:chOff x="58992" y="41953"/>
              <a:chExt cx="2619637" cy="1370976"/>
            </a:xfrm>
          </p:grpSpPr>
          <p:pic>
            <p:nvPicPr>
              <p:cNvPr id="42"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8992" y="41953"/>
                <a:ext cx="1158298" cy="1063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Rectangle 27"/>
              <p:cNvSpPr/>
              <p:nvPr/>
            </p:nvSpPr>
            <p:spPr bwMode="auto">
              <a:xfrm>
                <a:off x="278349" y="1105150"/>
                <a:ext cx="810529" cy="307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r>
                  <a:rPr lang="zh-CN" altLang="en-US" sz="1400" b="1" dirty="0">
                    <a:latin typeface="楷体" panose="02010609060101010101" pitchFamily="49" charset="-122"/>
                    <a:ea typeface="楷体" panose="02010609060101010101" pitchFamily="49" charset="-122"/>
                    <a:sym typeface="楷体" panose="02010609060101010101" pitchFamily="49" charset="-122"/>
                  </a:rPr>
                  <a:t>知识发现</a:t>
                </a:r>
                <a:endParaRPr lang="zh-CN" altLang="zh-CN" sz="1400" b="1"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4" name="Rectangle 28"/>
              <p:cNvSpPr/>
              <p:nvPr/>
            </p:nvSpPr>
            <p:spPr bwMode="auto">
              <a:xfrm>
                <a:off x="1356465" y="150989"/>
                <a:ext cx="1322164" cy="1169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楷体" panose="02010609060101010101" pitchFamily="49" charset="-122"/>
                  </a:rPr>
                  <a:t>词表检索</a:t>
                </a:r>
                <a:endParaRPr lang="en-US" altLang="zh-CN" sz="1400" b="1" dirty="0">
                  <a:latin typeface="楷体" panose="02010609060101010101" pitchFamily="49" charset="-122"/>
                  <a:ea typeface="楷体" panose="02010609060101010101" pitchFamily="49" charset="-122"/>
                  <a:sym typeface="楷体" panose="02010609060101010101" pitchFamily="49" charset="-122"/>
                </a:endParaRPr>
              </a:p>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楷体" panose="02010609060101010101" pitchFamily="49" charset="-122"/>
                  </a:rPr>
                  <a:t>个性化推荐</a:t>
                </a:r>
                <a:endParaRPr lang="en-US" altLang="zh-CN" sz="1400" b="1" dirty="0">
                  <a:latin typeface="楷体" panose="02010609060101010101" pitchFamily="49" charset="-122"/>
                  <a:ea typeface="楷体" panose="02010609060101010101" pitchFamily="49" charset="-122"/>
                  <a:sym typeface="楷体" panose="02010609060101010101" pitchFamily="49" charset="-122"/>
                </a:endParaRPr>
              </a:p>
              <a:p>
                <a:pPr>
                  <a:buSzPct val="100000"/>
                  <a:buFont typeface="Arial" panose="020B0604020202020204" pitchFamily="34" charset="0"/>
                  <a:buChar char="•"/>
                </a:pPr>
                <a:r>
                  <a:rPr lang="zh-CN" altLang="zh-CN" sz="1400" b="1" dirty="0">
                    <a:latin typeface="楷体" panose="02010609060101010101" pitchFamily="49" charset="-122"/>
                    <a:ea typeface="楷体" panose="02010609060101010101" pitchFamily="49" charset="-122"/>
                    <a:sym typeface="楷体" panose="02010609060101010101" pitchFamily="49" charset="-122"/>
                  </a:rPr>
                  <a:t>多维揭示</a:t>
                </a:r>
                <a:endParaRPr lang="en-US" altLang="zh-CN" sz="1400" b="1" dirty="0">
                  <a:latin typeface="楷体" panose="02010609060101010101" pitchFamily="49" charset="-122"/>
                  <a:ea typeface="楷体" panose="02010609060101010101" pitchFamily="49" charset="-122"/>
                  <a:sym typeface="楷体" panose="02010609060101010101" pitchFamily="49" charset="-122"/>
                </a:endParaRPr>
              </a:p>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楷体" panose="02010609060101010101" pitchFamily="49" charset="-122"/>
                  </a:rPr>
                  <a:t>便捷获取</a:t>
                </a:r>
                <a:endParaRPr lang="en-US" altLang="zh-CN" sz="1400" b="1" dirty="0">
                  <a:latin typeface="楷体" panose="02010609060101010101" pitchFamily="49" charset="-122"/>
                  <a:ea typeface="楷体" panose="02010609060101010101" pitchFamily="49" charset="-122"/>
                  <a:sym typeface="楷体" panose="02010609060101010101" pitchFamily="49" charset="-122"/>
                </a:endParaRPr>
              </a:p>
              <a:p>
                <a:pPr>
                  <a:buSzPct val="100000"/>
                  <a:buFont typeface="Arial" panose="020B0604020202020204" pitchFamily="34" charset="0"/>
                  <a:buChar char="•"/>
                </a:pPr>
                <a:endParaRPr lang="zh-CN" altLang="zh-CN" sz="1400" b="1" dirty="0">
                  <a:latin typeface="Times New Roman" panose="02020603050405020304" pitchFamily="18" charset="0"/>
                  <a:sym typeface="Times New Roman" panose="02020603050405020304" pitchFamily="18" charset="0"/>
                </a:endParaRPr>
              </a:p>
            </p:txBody>
          </p:sp>
        </p:grpSp>
        <p:sp>
          <p:nvSpPr>
            <p:cNvPr id="45" name="AutoShape 29"/>
            <p:cNvSpPr/>
            <p:nvPr/>
          </p:nvSpPr>
          <p:spPr bwMode="auto">
            <a:xfrm>
              <a:off x="9607" y="1777"/>
              <a:ext cx="548" cy="489"/>
            </a:xfrm>
            <a:custGeom>
              <a:avLst/>
              <a:gdLst>
                <a:gd name="T0" fmla="*/ 173950 w 21600"/>
                <a:gd name="T1" fmla="*/ 155268 h 21600"/>
                <a:gd name="T2" fmla="*/ 173950 w 21600"/>
                <a:gd name="T3" fmla="*/ 155268 h 21600"/>
                <a:gd name="T4" fmla="*/ 173950 w 21600"/>
                <a:gd name="T5" fmla="*/ 155268 h 21600"/>
                <a:gd name="T6" fmla="*/ 173950 w 21600"/>
                <a:gd name="T7" fmla="*/ 15526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800"/>
                  </a:moveTo>
                  <a:lnTo>
                    <a:pt x="5400" y="10800"/>
                  </a:lnTo>
                  <a:lnTo>
                    <a:pt x="5400" y="0"/>
                  </a:lnTo>
                  <a:lnTo>
                    <a:pt x="16200" y="0"/>
                  </a:lnTo>
                  <a:lnTo>
                    <a:pt x="16200" y="10800"/>
                  </a:lnTo>
                  <a:lnTo>
                    <a:pt x="21600" y="10800"/>
                  </a:lnTo>
                  <a:lnTo>
                    <a:pt x="10800" y="21600"/>
                  </a:lnTo>
                  <a:lnTo>
                    <a:pt x="0" y="10800"/>
                  </a:lnTo>
                  <a:close/>
                </a:path>
              </a:pathLst>
            </a:custGeom>
          </p:spPr>
          <p:style>
            <a:lnRef idx="0">
              <a:schemeClr val="accent1"/>
            </a:lnRef>
            <a:fillRef idx="3">
              <a:schemeClr val="accent1"/>
            </a:fillRef>
            <a:effectRef idx="3">
              <a:schemeClr val="accent1"/>
            </a:effectRef>
            <a:fontRef idx="minor">
              <a:schemeClr val="lt1"/>
            </a:fontRef>
          </p:style>
          <p:txBody>
            <a:bodyPr lIns="45720" rIns="45720" anchor="ctr"/>
            <a:lstStyle/>
            <a:p>
              <a:endParaRPr lang="zh-CN" altLang="en-US">
                <a:solidFill>
                  <a:prstClr val="black"/>
                </a:solidFill>
              </a:endParaRPr>
            </a:p>
          </p:txBody>
        </p:sp>
        <p:sp>
          <p:nvSpPr>
            <p:cNvPr id="46" name="AutoShape 30"/>
            <p:cNvSpPr/>
            <p:nvPr/>
          </p:nvSpPr>
          <p:spPr bwMode="auto">
            <a:xfrm rot="10800000" flipH="1">
              <a:off x="9629" y="4937"/>
              <a:ext cx="548" cy="489"/>
            </a:xfrm>
            <a:custGeom>
              <a:avLst/>
              <a:gdLst>
                <a:gd name="T0" fmla="*/ 173950 w 21600"/>
                <a:gd name="T1" fmla="*/ 155285 h 21600"/>
                <a:gd name="T2" fmla="*/ 173950 w 21600"/>
                <a:gd name="T3" fmla="*/ 155285 h 21600"/>
                <a:gd name="T4" fmla="*/ 173950 w 21600"/>
                <a:gd name="T5" fmla="*/ 155285 h 21600"/>
                <a:gd name="T6" fmla="*/ 173950 w 21600"/>
                <a:gd name="T7" fmla="*/ 15528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0800"/>
                  </a:moveTo>
                  <a:lnTo>
                    <a:pt x="5400" y="10800"/>
                  </a:lnTo>
                  <a:lnTo>
                    <a:pt x="5400" y="0"/>
                  </a:lnTo>
                  <a:lnTo>
                    <a:pt x="16200" y="0"/>
                  </a:lnTo>
                  <a:lnTo>
                    <a:pt x="16200" y="10800"/>
                  </a:lnTo>
                  <a:lnTo>
                    <a:pt x="21600" y="10800"/>
                  </a:lnTo>
                  <a:lnTo>
                    <a:pt x="10800" y="21600"/>
                  </a:lnTo>
                  <a:lnTo>
                    <a:pt x="0" y="10800"/>
                  </a:lnTo>
                  <a:close/>
                </a:path>
              </a:pathLst>
            </a:custGeom>
          </p:spPr>
          <p:style>
            <a:lnRef idx="0">
              <a:schemeClr val="accent1"/>
            </a:lnRef>
            <a:fillRef idx="3">
              <a:schemeClr val="accent1"/>
            </a:fillRef>
            <a:effectRef idx="3">
              <a:schemeClr val="accent1"/>
            </a:effectRef>
            <a:fontRef idx="minor">
              <a:schemeClr val="lt1"/>
            </a:fontRef>
          </p:style>
          <p:txBody>
            <a:bodyPr lIns="45720" rIns="45720" anchor="ctr"/>
            <a:lstStyle/>
            <a:p>
              <a:endParaRPr lang="zh-CN" altLang="en-US">
                <a:solidFill>
                  <a:prstClr val="black"/>
                </a:solidFill>
              </a:endParaRPr>
            </a:p>
          </p:txBody>
        </p:sp>
        <p:grpSp>
          <p:nvGrpSpPr>
            <p:cNvPr id="47" name="Group 31"/>
            <p:cNvGrpSpPr/>
            <p:nvPr/>
          </p:nvGrpSpPr>
          <p:grpSpPr bwMode="auto">
            <a:xfrm>
              <a:off x="14783" y="3209"/>
              <a:ext cx="3450" cy="1813"/>
              <a:chOff x="51264" y="145271"/>
              <a:chExt cx="2191148" cy="1151287"/>
            </a:xfrm>
          </p:grpSpPr>
          <p:pic>
            <p:nvPicPr>
              <p:cNvPr id="48"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1264" y="157535"/>
                <a:ext cx="1043727" cy="7107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 name="Rectangle 33"/>
              <p:cNvSpPr/>
              <p:nvPr/>
            </p:nvSpPr>
            <p:spPr bwMode="auto">
              <a:xfrm>
                <a:off x="69586" y="951117"/>
                <a:ext cx="993141" cy="345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r>
                  <a:rPr lang="zh-CN" altLang="zh-CN" sz="1400" b="1" dirty="0">
                    <a:latin typeface="楷体" panose="02010609060101010101" pitchFamily="49" charset="-122"/>
                    <a:ea typeface="楷体" panose="02010609060101010101" pitchFamily="49" charset="-122"/>
                    <a:sym typeface="楷体" panose="02010609060101010101" pitchFamily="49" charset="-122"/>
                  </a:rPr>
                  <a:t>可视化分析</a:t>
                </a:r>
                <a:endParaRPr lang="zh-CN" altLang="zh-CN" sz="1400" b="1"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0" name="Rectangle 34"/>
              <p:cNvSpPr/>
              <p:nvPr/>
            </p:nvSpPr>
            <p:spPr bwMode="auto">
              <a:xfrm>
                <a:off x="1198598" y="145271"/>
                <a:ext cx="1043814" cy="954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pPr>
                  <a:buSzPct val="100000"/>
                  <a:buFont typeface="Arial" panose="020B0604020202020204" pitchFamily="34" charset="0"/>
                  <a:buChar char="•"/>
                </a:pPr>
                <a:r>
                  <a:rPr lang="zh-CN" altLang="zh-CN" sz="1400" b="1" dirty="0">
                    <a:latin typeface="楷体" panose="02010609060101010101" pitchFamily="49" charset="-122"/>
                    <a:ea typeface="楷体" panose="02010609060101010101" pitchFamily="49" charset="-122"/>
                    <a:sym typeface="楷体" panose="02010609060101010101" pitchFamily="49" charset="-122"/>
                  </a:rPr>
                  <a:t>主题聚类</a:t>
                </a:r>
                <a:endParaRPr lang="en-US" altLang="zh-CN" sz="1400" b="1" dirty="0">
                  <a:latin typeface="Times New Roman" panose="02020603050405020304" pitchFamily="18" charset="0"/>
                  <a:cs typeface="Times New Roman" panose="02020603050405020304" pitchFamily="18" charset="0"/>
                  <a:sym typeface="Times New Roman" panose="02020603050405020304" pitchFamily="18" charset="0"/>
                </a:endParaRPr>
              </a:p>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Times New Roman" panose="02020603050405020304" pitchFamily="18" charset="0"/>
                  </a:rPr>
                  <a:t>引文网络</a:t>
                </a:r>
                <a:endParaRPr lang="en-US" altLang="zh-CN" sz="1400" b="1" dirty="0">
                  <a:latin typeface="楷体" panose="02010609060101010101" pitchFamily="49" charset="-122"/>
                  <a:ea typeface="楷体" panose="02010609060101010101" pitchFamily="49" charset="-122"/>
                  <a:sym typeface="Times New Roman" panose="02020603050405020304" pitchFamily="18" charset="0"/>
                </a:endParaRPr>
              </a:p>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Times New Roman" panose="02020603050405020304" pitchFamily="18" charset="0"/>
                  </a:rPr>
                  <a:t>知识关联</a:t>
                </a:r>
                <a:endParaRPr lang="en-US" altLang="zh-CN" sz="1400" b="1" dirty="0">
                  <a:latin typeface="楷体" panose="02010609060101010101" pitchFamily="49" charset="-122"/>
                  <a:ea typeface="楷体" panose="02010609060101010101" pitchFamily="49" charset="-122"/>
                  <a:sym typeface="Times New Roman" panose="02020603050405020304" pitchFamily="18" charset="0"/>
                </a:endParaRPr>
              </a:p>
              <a:p>
                <a:pPr>
                  <a:buSzPct val="100000"/>
                  <a:buFont typeface="Arial" panose="020B0604020202020204" pitchFamily="34" charset="0"/>
                  <a:buChar char="•"/>
                </a:pPr>
                <a:endParaRPr lang="zh-CN" altLang="zh-CN" sz="1400" b="1" dirty="0">
                  <a:latin typeface="Times New Roman" panose="02020603050405020304" pitchFamily="18" charset="0"/>
                  <a:sym typeface="Times New Roman" panose="02020603050405020304" pitchFamily="18" charset="0"/>
                </a:endParaRPr>
              </a:p>
            </p:txBody>
          </p:sp>
        </p:grpSp>
        <p:grpSp>
          <p:nvGrpSpPr>
            <p:cNvPr id="51" name="Group 35"/>
            <p:cNvGrpSpPr/>
            <p:nvPr/>
          </p:nvGrpSpPr>
          <p:grpSpPr bwMode="auto">
            <a:xfrm>
              <a:off x="14783" y="5088"/>
              <a:ext cx="3918" cy="1684"/>
              <a:chOff x="206974" y="-92354"/>
              <a:chExt cx="2488190" cy="1069480"/>
            </a:xfrm>
          </p:grpSpPr>
          <p:sp>
            <p:nvSpPr>
              <p:cNvPr id="52" name="Rectangle 36"/>
              <p:cNvSpPr/>
              <p:nvPr/>
            </p:nvSpPr>
            <p:spPr bwMode="auto">
              <a:xfrm>
                <a:off x="206975" y="669347"/>
                <a:ext cx="810529" cy="307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r>
                  <a:rPr lang="zh-CN" altLang="en-US" sz="1400" b="1" dirty="0">
                    <a:latin typeface="楷体" panose="02010609060101010101" pitchFamily="49" charset="-122"/>
                    <a:ea typeface="楷体" panose="02010609060101010101" pitchFamily="49" charset="-122"/>
                    <a:sym typeface="Times New Roman" panose="02020603050405020304" pitchFamily="18" charset="0"/>
                  </a:rPr>
                  <a:t>科研服务</a:t>
                </a:r>
                <a:endParaRPr lang="zh-CN" altLang="zh-CN" sz="1400" b="1" dirty="0">
                  <a:latin typeface="楷体" panose="02010609060101010101" pitchFamily="49" charset="-122"/>
                  <a:ea typeface="楷体" panose="02010609060101010101" pitchFamily="49" charset="-122"/>
                  <a:sym typeface="Times New Roman" panose="02020603050405020304" pitchFamily="18" charset="0"/>
                </a:endParaRPr>
              </a:p>
            </p:txBody>
          </p:sp>
          <p:sp>
            <p:nvSpPr>
              <p:cNvPr id="53" name="Rectangle 37"/>
              <p:cNvSpPr/>
              <p:nvPr/>
            </p:nvSpPr>
            <p:spPr bwMode="auto">
              <a:xfrm>
                <a:off x="1373000" y="-92354"/>
                <a:ext cx="1322164" cy="954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Times New Roman" panose="02020603050405020304" pitchFamily="18" charset="0"/>
                  </a:rPr>
                  <a:t>学术交流</a:t>
                </a:r>
                <a:endParaRPr lang="en-US" altLang="zh-CN" sz="1400" b="1" dirty="0">
                  <a:latin typeface="楷体" panose="02010609060101010101" pitchFamily="49" charset="-122"/>
                  <a:ea typeface="楷体" panose="02010609060101010101" pitchFamily="49" charset="-122"/>
                  <a:sym typeface="Times New Roman" panose="02020603050405020304" pitchFamily="18" charset="0"/>
                </a:endParaRPr>
              </a:p>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Times New Roman" panose="02020603050405020304" pitchFamily="18" charset="0"/>
                  </a:rPr>
                  <a:t>选题参考</a:t>
                </a:r>
                <a:endParaRPr lang="en-US" altLang="zh-CN" sz="1400" b="1" dirty="0">
                  <a:latin typeface="楷体" panose="02010609060101010101" pitchFamily="49" charset="-122"/>
                  <a:ea typeface="楷体" panose="02010609060101010101" pitchFamily="49" charset="-122"/>
                  <a:sym typeface="Times New Roman" panose="02020603050405020304" pitchFamily="18" charset="0"/>
                </a:endParaRPr>
              </a:p>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Times New Roman" panose="02020603050405020304" pitchFamily="18" charset="0"/>
                  </a:rPr>
                  <a:t>趋势分析</a:t>
                </a:r>
                <a:endParaRPr lang="en-US" altLang="zh-CN" sz="1400" b="1" dirty="0">
                  <a:latin typeface="楷体" panose="02010609060101010101" pitchFamily="49" charset="-122"/>
                  <a:ea typeface="楷体" panose="02010609060101010101" pitchFamily="49" charset="-122"/>
                  <a:sym typeface="Times New Roman" panose="02020603050405020304" pitchFamily="18" charset="0"/>
                </a:endParaRPr>
              </a:p>
              <a:p>
                <a:pPr>
                  <a:buSzPct val="100000"/>
                  <a:buFont typeface="Arial" panose="020B0604020202020204" pitchFamily="34" charset="0"/>
                  <a:buChar char="•"/>
                </a:pPr>
                <a:r>
                  <a:rPr lang="zh-CN" altLang="en-US" sz="1400" b="1" dirty="0">
                    <a:latin typeface="楷体" panose="02010609060101010101" pitchFamily="49" charset="-122"/>
                    <a:ea typeface="楷体" panose="02010609060101010101" pitchFamily="49" charset="-122"/>
                    <a:sym typeface="Times New Roman" panose="02020603050405020304" pitchFamily="18" charset="0"/>
                  </a:rPr>
                  <a:t>前沿探测</a:t>
                </a:r>
                <a:endParaRPr lang="zh-CN" altLang="zh-CN" sz="1400" b="1" dirty="0">
                  <a:latin typeface="楷体" panose="02010609060101010101" pitchFamily="49" charset="-122"/>
                  <a:ea typeface="楷体" panose="02010609060101010101" pitchFamily="49" charset="-122"/>
                  <a:sym typeface="Times New Roman" panose="02020603050405020304" pitchFamily="18" charset="0"/>
                </a:endParaRPr>
              </a:p>
            </p:txBody>
          </p:sp>
          <p:pic>
            <p:nvPicPr>
              <p:cNvPr id="54"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206974" y="-41320"/>
                <a:ext cx="1026851" cy="736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5" name="Rectangle 39"/>
            <p:cNvSpPr/>
            <p:nvPr/>
          </p:nvSpPr>
          <p:spPr bwMode="auto">
            <a:xfrm>
              <a:off x="8987" y="4467"/>
              <a:ext cx="2404" cy="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r>
                <a:rPr lang="zh-CN" altLang="zh-CN" sz="1400" b="1">
                  <a:latin typeface="楷体" panose="02010609060101010101" pitchFamily="49" charset="-122"/>
                  <a:ea typeface="楷体" panose="02010609060101010101" pitchFamily="49" charset="-122"/>
                  <a:sym typeface="楷体" panose="02010609060101010101" pitchFamily="49" charset="-122"/>
                </a:rPr>
                <a:t>实体、概念及关系</a:t>
              </a:r>
              <a:endParaRPr lang="zh-CN" altLang="zh-CN" sz="1400" b="1">
                <a:latin typeface="Times New Roman" panose="02020603050405020304" pitchFamily="18" charset="0"/>
                <a:cs typeface="Times New Roman" panose="02020603050405020304" pitchFamily="18" charset="0"/>
                <a:sym typeface="Times New Roman" panose="02020603050405020304" pitchFamily="18" charset="0"/>
              </a:endParaRPr>
            </a:p>
          </p:txBody>
        </p:sp>
        <p:grpSp>
          <p:nvGrpSpPr>
            <p:cNvPr id="56" name="Group 43"/>
            <p:cNvGrpSpPr/>
            <p:nvPr/>
          </p:nvGrpSpPr>
          <p:grpSpPr bwMode="auto">
            <a:xfrm>
              <a:off x="6337" y="2913"/>
              <a:ext cx="3118" cy="1397"/>
              <a:chOff x="-17696" y="177706"/>
              <a:chExt cx="1184060" cy="886864"/>
            </a:xfrm>
          </p:grpSpPr>
          <p:sp>
            <p:nvSpPr>
              <p:cNvPr id="57" name="AutoShape 44"/>
              <p:cNvSpPr/>
              <p:nvPr/>
            </p:nvSpPr>
            <p:spPr bwMode="auto">
              <a:xfrm>
                <a:off x="-17696" y="177706"/>
                <a:ext cx="968884" cy="886864"/>
              </a:xfrm>
              <a:prstGeom prst="rightArrow">
                <a:avLst>
                  <a:gd name="adj1" fmla="val 50000"/>
                  <a:gd name="adj2" fmla="val 50000"/>
                </a:avLst>
              </a:prstGeom>
            </p:spPr>
            <p:style>
              <a:lnRef idx="0">
                <a:schemeClr val="accent1"/>
              </a:lnRef>
              <a:fillRef idx="3">
                <a:schemeClr val="accent1"/>
              </a:fillRef>
              <a:effectRef idx="3">
                <a:schemeClr val="accent1"/>
              </a:effectRef>
              <a:fontRef idx="minor">
                <a:schemeClr val="lt1"/>
              </a:fontRef>
            </p:style>
            <p:txBody>
              <a:bodyPr lIns="45720" rIns="45720" anchor="ct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pPr algn="ctr"/>
                <a:endParaRPr lang="zh-CN" altLang="zh-CN" sz="14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8" name="Rectangle 45"/>
              <p:cNvSpPr/>
              <p:nvPr/>
            </p:nvSpPr>
            <p:spPr bwMode="auto">
              <a:xfrm>
                <a:off x="192137" y="468889"/>
                <a:ext cx="974227" cy="30778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r>
                  <a:rPr lang="zh-CN" altLang="en-US"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资源集成</a:t>
                </a:r>
                <a:endParaRPr lang="zh-CN" altLang="zh-CN" sz="1400" b="1" dirty="0">
                  <a:solidFill>
                    <a:schemeClr val="bg1"/>
                  </a:solidFill>
                  <a:latin typeface="Times New Roman" panose="02020603050405020304" pitchFamily="18" charset="0"/>
                  <a:cs typeface="Times New Roman" panose="02020603050405020304" pitchFamily="18" charset="0"/>
                  <a:sym typeface="Times New Roman" panose="02020603050405020304" pitchFamily="18" charset="0"/>
                </a:endParaRPr>
              </a:p>
            </p:txBody>
          </p:sp>
        </p:grpSp>
        <p:grpSp>
          <p:nvGrpSpPr>
            <p:cNvPr id="59" name="Group 46"/>
            <p:cNvGrpSpPr/>
            <p:nvPr/>
          </p:nvGrpSpPr>
          <p:grpSpPr bwMode="auto">
            <a:xfrm>
              <a:off x="11470" y="2877"/>
              <a:ext cx="3451" cy="1376"/>
              <a:chOff x="74932" y="0"/>
              <a:chExt cx="1175620" cy="1242275"/>
            </a:xfrm>
          </p:grpSpPr>
          <p:sp>
            <p:nvSpPr>
              <p:cNvPr id="60" name="AutoShape 47"/>
              <p:cNvSpPr/>
              <p:nvPr/>
            </p:nvSpPr>
            <p:spPr bwMode="auto">
              <a:xfrm>
                <a:off x="74932" y="0"/>
                <a:ext cx="899186" cy="1242275"/>
              </a:xfrm>
              <a:prstGeom prst="rightArrow">
                <a:avLst>
                  <a:gd name="adj1" fmla="val 50000"/>
                  <a:gd name="adj2" fmla="val 50000"/>
                </a:avLst>
              </a:prstGeom>
            </p:spPr>
            <p:style>
              <a:lnRef idx="0">
                <a:schemeClr val="accent1"/>
              </a:lnRef>
              <a:fillRef idx="3">
                <a:schemeClr val="accent1"/>
              </a:fillRef>
              <a:effectRef idx="3">
                <a:schemeClr val="accent1"/>
              </a:effectRef>
              <a:fontRef idx="minor">
                <a:schemeClr val="lt1"/>
              </a:fontRef>
            </p:style>
            <p:txBody>
              <a:bodyPr lIns="45720" rIns="45720" anchor="ct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pPr algn="ctr"/>
                <a:endParaRPr lang="zh-CN" altLang="zh-CN" sz="14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61" name="Rectangle 48"/>
              <p:cNvSpPr/>
              <p:nvPr/>
            </p:nvSpPr>
            <p:spPr bwMode="auto">
              <a:xfrm>
                <a:off x="276435" y="412207"/>
                <a:ext cx="974117" cy="307780"/>
              </a:xfrm>
              <a:prstGeom prst="rect">
                <a:avLst/>
              </a:prstGeom>
              <a:noFill/>
            </p:spPr>
            <p:style>
              <a:lnRef idx="0">
                <a:schemeClr val="accent5"/>
              </a:lnRef>
              <a:fillRef idx="3">
                <a:schemeClr val="accent5"/>
              </a:fillRef>
              <a:effectRef idx="3">
                <a:schemeClr val="accent5"/>
              </a:effectRef>
              <a:fontRef idx="minor">
                <a:schemeClr val="lt1"/>
              </a:fontRef>
            </p:style>
            <p:txBody>
              <a:bodyPr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r>
                  <a:rPr lang="zh-CN" altLang="zh-CN" sz="1400" b="1" dirty="0">
                    <a:solidFill>
                      <a:schemeClr val="bg1"/>
                    </a:solidFill>
                    <a:latin typeface="楷体" panose="02010609060101010101" pitchFamily="49" charset="-122"/>
                    <a:ea typeface="楷体" panose="02010609060101010101" pitchFamily="49" charset="-122"/>
                    <a:sym typeface="楷体" panose="02010609060101010101" pitchFamily="49" charset="-122"/>
                  </a:rPr>
                  <a:t>知识计算</a:t>
                </a:r>
                <a:endParaRPr lang="zh-CN" altLang="zh-CN" sz="1400" b="1" dirty="0">
                  <a:solidFill>
                    <a:schemeClr val="bg1"/>
                  </a:solidFill>
                  <a:latin typeface="Times New Roman" panose="02020603050405020304" pitchFamily="18" charset="0"/>
                  <a:sym typeface="Times New Roman" panose="02020603050405020304" pitchFamily="18" charset="0"/>
                </a:endParaRPr>
              </a:p>
            </p:txBody>
          </p:sp>
        </p:grpSp>
        <p:sp>
          <p:nvSpPr>
            <p:cNvPr id="62" name="Rectangle 50"/>
            <p:cNvSpPr/>
            <p:nvPr/>
          </p:nvSpPr>
          <p:spPr bwMode="auto">
            <a:xfrm>
              <a:off x="8839" y="6423"/>
              <a:ext cx="146" cy="4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lvl1pPr>
                <a:defRPr>
                  <a:solidFill>
                    <a:srgbClr val="111111"/>
                  </a:solidFill>
                  <a:latin typeface="Arial" panose="020B0604020202020204" pitchFamily="34" charset="0"/>
                  <a:cs typeface="Arial" panose="020B0604020202020204" pitchFamily="34" charset="0"/>
                  <a:sym typeface="Arial" panose="020B0604020202020204" pitchFamily="34" charset="0"/>
                </a:defRPr>
              </a:lvl1pPr>
              <a:lvl2pPr marL="742950" indent="-285750">
                <a:defRPr>
                  <a:solidFill>
                    <a:srgbClr val="11111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a:solidFill>
                    <a:srgbClr val="11111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a:solidFill>
                    <a:srgbClr val="111111"/>
                  </a:solidFill>
                  <a:latin typeface="Arial" panose="020B0604020202020204" pitchFamily="34" charset="0"/>
                  <a:cs typeface="Arial" panose="020B0604020202020204" pitchFamily="34" charset="0"/>
                  <a:sym typeface="Arial" panose="020B0604020202020204" pitchFamily="34" charset="0"/>
                </a:defRPr>
              </a:lvl9pPr>
            </a:lstStyle>
            <a:p>
              <a:endParaRPr lang="zh-CN" altLang="zh-CN" sz="1400" b="1" dirty="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63"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1414" y="4015"/>
              <a:ext cx="2170" cy="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2211" y="2151"/>
              <a:ext cx="1651" cy="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4999" y="1168"/>
              <a:ext cx="2027" cy="6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5322" y="2266"/>
              <a:ext cx="1966" cy="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4259" y="4706"/>
              <a:ext cx="1617" cy="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bwMode="auto">
            <a:xfrm>
              <a:off x="3773" y="3214"/>
              <a:ext cx="2408" cy="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 name="Picture 2" descr="한국과학기술정보연구원"/>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33" y="5344"/>
              <a:ext cx="1607" cy="834"/>
            </a:xfrm>
            <a:prstGeom prst="rect">
              <a:avLst/>
            </a:prstGeom>
            <a:noFill/>
            <a:extLst>
              <a:ext uri="{909E8E84-426E-40DD-AFC4-6F175D3DCCD1}">
                <a14:hiddenFill xmlns:a14="http://schemas.microsoft.com/office/drawing/2010/main">
                  <a:solidFill>
                    <a:srgbClr val="FFFFFF"/>
                  </a:solidFill>
                </a14:hiddenFill>
              </a:ext>
            </a:extLst>
          </p:spPr>
        </p:pic>
        <p:pic>
          <p:nvPicPr>
            <p:cNvPr id="70" name="图片 69"/>
            <p:cNvPicPr>
              <a:picLocks noChangeAspect="1"/>
            </p:cNvPicPr>
            <p:nvPr/>
          </p:nvPicPr>
          <p:blipFill>
            <a:blip r:embed="rId14" cstate="print"/>
            <a:stretch>
              <a:fillRect/>
            </a:stretch>
          </p:blipFill>
          <p:spPr>
            <a:xfrm>
              <a:off x="5403" y="5557"/>
              <a:ext cx="1803" cy="427"/>
            </a:xfrm>
            <a:prstGeom prst="rect">
              <a:avLst/>
            </a:prstGeom>
          </p:spPr>
        </p:pic>
      </p:grpSp>
      <p:pic>
        <p:nvPicPr>
          <p:cNvPr id="2" name="图片 6"/>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2" presetClass="entr" presetSubtype="1"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742551" y="1338697"/>
            <a:ext cx="8706898" cy="4180606"/>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3470189" y="860382"/>
            <a:ext cx="5251621" cy="923330"/>
          </a:xfrm>
          <a:prstGeom prst="rect">
            <a:avLst/>
          </a:prstGeom>
          <a:solidFill>
            <a:srgbClr val="FAFAFA"/>
          </a:solidFill>
        </p:spPr>
        <p:txBody>
          <a:bodyPr wrap="square" rtlCol="0">
            <a:spAutoFit/>
          </a:bodyPr>
          <a:lstStyle/>
          <a:p>
            <a:pPr algn="ctr"/>
            <a:r>
              <a:rPr lang="zh-CN" altLang="en-US" sz="5400" b="1" dirty="0">
                <a:solidFill>
                  <a:schemeClr val="tx1">
                    <a:lumMod val="85000"/>
                    <a:lumOff val="15000"/>
                  </a:schemeClr>
                </a:solidFill>
                <a:latin typeface="方正姚体" panose="02010601030101010101" pitchFamily="2" charset="-122"/>
                <a:ea typeface="方正姚体" panose="02010601030101010101" pitchFamily="2" charset="-122"/>
              </a:rPr>
              <a:t>发现</a:t>
            </a:r>
            <a:endParaRPr lang="zh-CN" altLang="en-US" sz="5400" b="1"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7" name="文本框 76"/>
          <p:cNvSpPr txBox="1"/>
          <p:nvPr/>
        </p:nvSpPr>
        <p:spPr>
          <a:xfrm>
            <a:off x="2067247" y="1897946"/>
            <a:ext cx="8057506" cy="436658"/>
          </a:xfrm>
          <a:prstGeom prst="rect">
            <a:avLst/>
          </a:prstGeom>
          <a:noFill/>
        </p:spPr>
        <p:txBody>
          <a:bodyPr wrap="square" rtlCol="0">
            <a:spAutoFit/>
          </a:bodyPr>
          <a:lstStyle/>
          <a:p>
            <a:pPr algn="ctr">
              <a:lnSpc>
                <a:spcPct val="120000"/>
              </a:lnSpc>
            </a:pPr>
            <a:r>
              <a:rPr lang="zh-CN" altLang="en-US" sz="2000" dirty="0">
                <a:solidFill>
                  <a:schemeClr val="tx1">
                    <a:lumMod val="85000"/>
                    <a:lumOff val="15000"/>
                  </a:schemeClr>
                </a:solidFill>
              </a:rPr>
              <a:t>智能化、个性化、便捷化</a:t>
            </a:r>
            <a:endParaRPr lang="zh-CN" altLang="en-US" sz="2000" dirty="0">
              <a:solidFill>
                <a:schemeClr val="tx1">
                  <a:lumMod val="85000"/>
                  <a:lumOff val="15000"/>
                </a:schemeClr>
              </a:solidFill>
            </a:endParaRPr>
          </a:p>
        </p:txBody>
      </p:sp>
      <p:sp>
        <p:nvSpPr>
          <p:cNvPr id="78" name="文本框 77"/>
          <p:cNvSpPr txBox="1"/>
          <p:nvPr/>
        </p:nvSpPr>
        <p:spPr>
          <a:xfrm>
            <a:off x="2267014" y="2808789"/>
            <a:ext cx="8057506" cy="2308324"/>
          </a:xfrm>
          <a:prstGeom prst="rect">
            <a:avLst/>
          </a:prstGeom>
          <a:noFill/>
        </p:spPr>
        <p:txBody>
          <a:bodyPr wrap="square" rtlCol="0">
            <a:spAutoFit/>
          </a:bodyPr>
          <a:lstStyle/>
          <a:p>
            <a:pPr>
              <a:lnSpc>
                <a:spcPct val="150000"/>
              </a:lnSpc>
            </a:pPr>
            <a:r>
              <a:rPr lang="zh-CN" altLang="en-US" sz="2400" dirty="0">
                <a:solidFill>
                  <a:schemeClr val="tx1">
                    <a:lumMod val="85000"/>
                    <a:lumOff val="15000"/>
                  </a:schemeClr>
                </a:solidFill>
                <a:latin typeface="+mn-ea"/>
              </a:rPr>
              <a:t>万方智搜整合数亿条全球优质学术资源，集成期刊、学位、会议、专利、视频及新增科技报告等十余种资源类型，覆盖各研究层次，感知用户学术背景</a:t>
            </a:r>
            <a:r>
              <a:rPr lang="en-US" altLang="zh-CN" sz="2400" dirty="0">
                <a:solidFill>
                  <a:schemeClr val="tx1">
                    <a:lumMod val="85000"/>
                    <a:lumOff val="15000"/>
                  </a:schemeClr>
                </a:solidFill>
                <a:latin typeface="+mn-ea"/>
              </a:rPr>
              <a:t>,</a:t>
            </a:r>
            <a:r>
              <a:rPr lang="zh-CN" altLang="en-US" sz="2400" dirty="0">
                <a:solidFill>
                  <a:schemeClr val="tx1">
                    <a:lumMod val="85000"/>
                    <a:lumOff val="15000"/>
                  </a:schemeClr>
                </a:solidFill>
                <a:latin typeface="+mn-ea"/>
              </a:rPr>
              <a:t>致力于帮助用户精准发现、获取与沉淀学术精华。</a:t>
            </a:r>
            <a:endParaRPr lang="zh-CN" altLang="en-US" sz="2400" dirty="0">
              <a:solidFill>
                <a:schemeClr val="tx1">
                  <a:lumMod val="85000"/>
                  <a:lumOff val="15000"/>
                </a:schemeClr>
              </a:solidFill>
              <a:latin typeface="+mn-ea"/>
            </a:endParaRPr>
          </a:p>
        </p:txBody>
      </p:sp>
      <p:cxnSp>
        <p:nvCxnSpPr>
          <p:cNvPr id="80" name="直接连接符 79"/>
          <p:cNvCxnSpPr/>
          <p:nvPr/>
        </p:nvCxnSpPr>
        <p:spPr>
          <a:xfrm>
            <a:off x="4007928" y="2340151"/>
            <a:ext cx="4176144" cy="0"/>
          </a:xfrm>
          <a:prstGeom prst="line">
            <a:avLst/>
          </a:prstGeom>
          <a:ln w="3175">
            <a:solidFill>
              <a:schemeClr val="tx1">
                <a:lumMod val="95000"/>
                <a:lumOff val="5000"/>
                <a:alpha val="40000"/>
              </a:schemeClr>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0" y="0"/>
            <a:ext cx="12192000" cy="2118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1"/>
          <p:cNvSpPr/>
          <p:nvPr/>
        </p:nvSpPr>
        <p:spPr>
          <a:xfrm>
            <a:off x="0" y="6646127"/>
            <a:ext cx="12192000" cy="21187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6"/>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2000">
        <p15:prstTrans prst="pageCurlDouble"/>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anim calcmode="lin" valueType="num">
                                      <p:cBhvr>
                                        <p:cTn id="8" dur="1000" fill="hold"/>
                                        <p:tgtEl>
                                          <p:spTgt spid="74"/>
                                        </p:tgtEl>
                                        <p:attrNameLst>
                                          <p:attrName>ppt_x</p:attrName>
                                        </p:attrNameLst>
                                      </p:cBhvr>
                                      <p:tavLst>
                                        <p:tav tm="0">
                                          <p:val>
                                            <p:strVal val="#ppt_x"/>
                                          </p:val>
                                        </p:tav>
                                        <p:tav tm="100000">
                                          <p:val>
                                            <p:strVal val="#ppt_x"/>
                                          </p:val>
                                        </p:tav>
                                      </p:tavLst>
                                    </p:anim>
                                    <p:anim calcmode="lin" valueType="num">
                                      <p:cBhvr>
                                        <p:cTn id="9" dur="10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wheel(1)">
                                      <p:cBhvr>
                                        <p:cTn id="13" dur="2000"/>
                                        <p:tgtEl>
                                          <p:spTgt spid="73"/>
                                        </p:tgtEl>
                                      </p:cBhvr>
                                    </p:animEffect>
                                  </p:childTnLst>
                                </p:cTn>
                              </p:par>
                            </p:childTnLst>
                          </p:cTn>
                        </p:par>
                        <p:par>
                          <p:cTn id="14" fill="hold">
                            <p:stCondLst>
                              <p:cond delay="3000"/>
                            </p:stCondLst>
                            <p:childTnLst>
                              <p:par>
                                <p:cTn id="15" presetID="22" presetClass="entr" presetSubtype="1" fill="hold" grpId="0" nodeType="after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wipe(up)">
                                      <p:cBhvr>
                                        <p:cTn id="17" dur="1000"/>
                                        <p:tgtEl>
                                          <p:spTgt spid="77"/>
                                        </p:tgtEl>
                                      </p:cBhvr>
                                    </p:animEffect>
                                  </p:childTnLst>
                                </p:cTn>
                              </p:par>
                            </p:childTnLst>
                          </p:cTn>
                        </p:par>
                        <p:par>
                          <p:cTn id="18" fill="hold">
                            <p:stCondLst>
                              <p:cond delay="4000"/>
                            </p:stCondLst>
                            <p:childTnLst>
                              <p:par>
                                <p:cTn id="19" presetID="22" presetClass="entr" presetSubtype="8" fill="hold" nodeType="after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left)">
                                      <p:cBhvr>
                                        <p:cTn id="21" dur="500"/>
                                        <p:tgtEl>
                                          <p:spTgt spid="80"/>
                                        </p:tgtEl>
                                      </p:cBhvr>
                                    </p:animEffect>
                                  </p:childTnLst>
                                </p:cTn>
                              </p:par>
                            </p:childTnLst>
                          </p:cTn>
                        </p:par>
                        <p:par>
                          <p:cTn id="22" fill="hold">
                            <p:stCondLst>
                              <p:cond delay="4500"/>
                            </p:stCondLst>
                            <p:childTnLst>
                              <p:par>
                                <p:cTn id="23" presetID="22" presetClass="entr" presetSubtype="1"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wipe(up)">
                                      <p:cBhvr>
                                        <p:cTn id="25"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7" grpId="0"/>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文本框 73"/>
          <p:cNvSpPr txBox="1"/>
          <p:nvPr/>
        </p:nvSpPr>
        <p:spPr>
          <a:xfrm>
            <a:off x="657779" y="1561241"/>
            <a:ext cx="2492990" cy="646331"/>
          </a:xfrm>
          <a:prstGeom prst="rect">
            <a:avLst/>
          </a:prstGeom>
          <a:noFill/>
        </p:spPr>
        <p:txBody>
          <a:bodyPr wrap="none" rtlCol="0">
            <a:spAutoFit/>
          </a:bodyPr>
          <a:lstStyle/>
          <a:p>
            <a:r>
              <a:rPr lang="zh-CN" altLang="en-US" sz="3600" dirty="0">
                <a:solidFill>
                  <a:schemeClr val="tx1">
                    <a:lumMod val="85000"/>
                    <a:lumOff val="15000"/>
                  </a:schemeClr>
                </a:solidFill>
                <a:latin typeface="方正姚体" panose="02010601030101010101" pitchFamily="2" charset="-122"/>
                <a:ea typeface="方正姚体" panose="02010601030101010101" pitchFamily="2" charset="-122"/>
              </a:rPr>
              <a:t>跨语言检索</a:t>
            </a:r>
            <a:endParaRPr lang="zh-CN" altLang="en-US" sz="3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8" name="文本框 77"/>
          <p:cNvSpPr txBox="1"/>
          <p:nvPr/>
        </p:nvSpPr>
        <p:spPr>
          <a:xfrm>
            <a:off x="464185" y="2550160"/>
            <a:ext cx="5084445" cy="1198880"/>
          </a:xfrm>
          <a:prstGeom prst="rect">
            <a:avLst/>
          </a:prstGeom>
          <a:noFill/>
        </p:spPr>
        <p:txBody>
          <a:bodyPr wrap="square" rtlCol="0">
            <a:spAutoFit/>
          </a:bodyPr>
          <a:lstStyle/>
          <a:p>
            <a:pPr>
              <a:lnSpc>
                <a:spcPct val="150000"/>
              </a:lnSpc>
            </a:pPr>
            <a:r>
              <a:rPr lang="zh-CN" altLang="en-US" sz="1600" dirty="0">
                <a:solidFill>
                  <a:schemeClr val="tx1">
                    <a:lumMod val="85000"/>
                    <a:lumOff val="15000"/>
                  </a:schemeClr>
                </a:solidFill>
              </a:rPr>
              <a:t>通过机器翻译、词表等方法实现对检索词的多语种检索。</a:t>
            </a:r>
            <a:endParaRPr lang="zh-CN" altLang="en-US" sz="1600" dirty="0">
              <a:solidFill>
                <a:schemeClr val="tx1">
                  <a:lumMod val="85000"/>
                  <a:lumOff val="15000"/>
                </a:schemeClr>
              </a:solidFill>
            </a:endParaRPr>
          </a:p>
          <a:p>
            <a:pPr>
              <a:lnSpc>
                <a:spcPct val="150000"/>
              </a:lnSpc>
            </a:pPr>
            <a:r>
              <a:rPr lang="zh-CN" altLang="en-US" sz="1600" dirty="0">
                <a:solidFill>
                  <a:schemeClr val="tx1">
                    <a:lumMod val="85000"/>
                    <a:lumOff val="15000"/>
                  </a:schemeClr>
                </a:solidFill>
              </a:rPr>
              <a:t>如检索机器人，系统会展示包含命中“机器人”和“</a:t>
            </a:r>
            <a:r>
              <a:rPr lang="en-US" altLang="zh-CN" sz="1600" dirty="0">
                <a:solidFill>
                  <a:schemeClr val="tx1">
                    <a:lumMod val="85000"/>
                    <a:lumOff val="15000"/>
                  </a:schemeClr>
                </a:solidFill>
              </a:rPr>
              <a:t>robot”</a:t>
            </a:r>
            <a:r>
              <a:rPr lang="zh-CN" altLang="en-US" sz="1600" dirty="0">
                <a:solidFill>
                  <a:schemeClr val="tx1">
                    <a:lumMod val="85000"/>
                    <a:lumOff val="15000"/>
                  </a:schemeClr>
                </a:solidFill>
              </a:rPr>
              <a:t>的多语种检索结果，并实现多语种混合排序。</a:t>
            </a:r>
            <a:endParaRPr lang="zh-CN" altLang="en-US" sz="1600" dirty="0">
              <a:solidFill>
                <a:schemeClr val="tx1">
                  <a:lumMod val="85000"/>
                  <a:lumOff val="15000"/>
                </a:schemeClr>
              </a:solidFill>
            </a:endParaRPr>
          </a:p>
        </p:txBody>
      </p:sp>
      <p:sp>
        <p:nvSpPr>
          <p:cNvPr id="93" name="矩形 92"/>
          <p:cNvSpPr/>
          <p:nvPr/>
        </p:nvSpPr>
        <p:spPr>
          <a:xfrm>
            <a:off x="281940" y="1208405"/>
            <a:ext cx="5452745" cy="4573270"/>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5" name="直接连接符 94"/>
          <p:cNvCxnSpPr/>
          <p:nvPr/>
        </p:nvCxnSpPr>
        <p:spPr>
          <a:xfrm>
            <a:off x="761298" y="2355092"/>
            <a:ext cx="4572927" cy="0"/>
          </a:xfrm>
          <a:prstGeom prst="line">
            <a:avLst/>
          </a:prstGeom>
          <a:ln w="317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6122532" y="881"/>
            <a:ext cx="5907685" cy="6844762"/>
            <a:chOff x="6423830" y="135957"/>
            <a:chExt cx="5780870" cy="6744165"/>
          </a:xfrm>
          <a:effectLst>
            <a:glow rad="63500">
              <a:schemeClr val="accent5">
                <a:satMod val="175000"/>
                <a:alpha val="40000"/>
              </a:schemeClr>
            </a:glow>
          </a:effectLst>
        </p:grpSpPr>
        <p:pic>
          <p:nvPicPr>
            <p:cNvPr id="7" name="图片 6"/>
            <p:cNvPicPr>
              <a:picLocks noChangeAspect="1"/>
            </p:cNvPicPr>
            <p:nvPr/>
          </p:nvPicPr>
          <p:blipFill rotWithShape="1">
            <a:blip r:embed="rId1" cstate="print"/>
            <a:srcRect l="16914" t="2749"/>
            <a:stretch>
              <a:fillRect/>
            </a:stretch>
          </p:blipFill>
          <p:spPr>
            <a:xfrm>
              <a:off x="6423830" y="135957"/>
              <a:ext cx="5768169" cy="4809852"/>
            </a:xfrm>
            <a:prstGeom prst="rect">
              <a:avLst/>
            </a:prstGeom>
          </p:spPr>
        </p:pic>
        <p:pic>
          <p:nvPicPr>
            <p:cNvPr id="8" name="图片 7"/>
            <p:cNvPicPr>
              <a:picLocks noChangeAspect="1"/>
            </p:cNvPicPr>
            <p:nvPr/>
          </p:nvPicPr>
          <p:blipFill rotWithShape="1">
            <a:blip r:embed="rId2" cstate="print"/>
            <a:srcRect l="18172" b="47916"/>
            <a:stretch>
              <a:fillRect/>
            </a:stretch>
          </p:blipFill>
          <p:spPr>
            <a:xfrm>
              <a:off x="6436532" y="4740732"/>
              <a:ext cx="5768168" cy="2139390"/>
            </a:xfrm>
            <a:prstGeom prst="rect">
              <a:avLst/>
            </a:prstGeom>
          </p:spPr>
        </p:pic>
      </p:grpSp>
      <p:pic>
        <p:nvPicPr>
          <p:cNvPr id="2"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464976" y="4087114"/>
            <a:ext cx="5165703" cy="1568450"/>
          </a:xfrm>
          <a:prstGeom prst="rect">
            <a:avLst/>
          </a:prstGeom>
          <a:noFill/>
        </p:spPr>
        <p:txBody>
          <a:bodyPr wrap="square" rtlCol="0">
            <a:spAutoFit/>
          </a:bodyPr>
          <a:lstStyle/>
          <a:p>
            <a:pPr>
              <a:lnSpc>
                <a:spcPct val="150000"/>
              </a:lnSpc>
            </a:pPr>
            <a:r>
              <a:rPr lang="zh-CN" sz="1600" dirty="0">
                <a:solidFill>
                  <a:schemeClr val="tx1">
                    <a:lumMod val="85000"/>
                    <a:lumOff val="15000"/>
                  </a:schemeClr>
                </a:solidFill>
              </a:rPr>
              <a:t>目前能够发现的文献涉及语种：</a:t>
            </a:r>
            <a:endParaRPr lang="zh-CN" sz="1600" dirty="0">
              <a:solidFill>
                <a:schemeClr val="tx1">
                  <a:lumMod val="85000"/>
                  <a:lumOff val="15000"/>
                </a:schemeClr>
              </a:solidFill>
            </a:endParaRPr>
          </a:p>
          <a:p>
            <a:pPr>
              <a:lnSpc>
                <a:spcPct val="150000"/>
              </a:lnSpc>
            </a:pPr>
            <a:r>
              <a:rPr lang="zh-CN" sz="1600" dirty="0">
                <a:solidFill>
                  <a:schemeClr val="tx1">
                    <a:lumMod val="85000"/>
                    <a:lumOff val="15000"/>
                  </a:schemeClr>
                </a:solidFill>
              </a:rPr>
              <a:t>汉语       英语      朝鲜语      日语       德语       法语 </a:t>
            </a:r>
            <a:endParaRPr lang="zh-CN" sz="1600" dirty="0">
              <a:solidFill>
                <a:schemeClr val="tx1">
                  <a:lumMod val="85000"/>
                  <a:lumOff val="15000"/>
                </a:schemeClr>
              </a:solidFill>
            </a:endParaRPr>
          </a:p>
          <a:p>
            <a:pPr>
              <a:lnSpc>
                <a:spcPct val="150000"/>
              </a:lnSpc>
            </a:pPr>
            <a:r>
              <a:rPr lang="zh-CN" sz="1600" dirty="0">
                <a:solidFill>
                  <a:schemeClr val="tx1">
                    <a:lumMod val="85000"/>
                    <a:lumOff val="15000"/>
                  </a:schemeClr>
                </a:solidFill>
              </a:rPr>
              <a:t>俄语      意大利语       波兰语      西班牙语     荷兰语 </a:t>
            </a:r>
            <a:endParaRPr lang="zh-CN" sz="1600" dirty="0">
              <a:solidFill>
                <a:schemeClr val="tx1">
                  <a:lumMod val="85000"/>
                  <a:lumOff val="15000"/>
                </a:schemeClr>
              </a:solidFill>
            </a:endParaRPr>
          </a:p>
          <a:p>
            <a:pPr>
              <a:lnSpc>
                <a:spcPct val="150000"/>
              </a:lnSpc>
            </a:pPr>
            <a:r>
              <a:rPr lang="zh-CN" sz="1600" dirty="0">
                <a:solidFill>
                  <a:schemeClr val="tx1">
                    <a:lumMod val="85000"/>
                    <a:lumOff val="15000"/>
                  </a:schemeClr>
                </a:solidFill>
              </a:rPr>
              <a:t>葡萄牙语</a:t>
            </a:r>
            <a:endParaRPr lang="zh-CN" sz="1600" dirty="0">
              <a:solidFill>
                <a:schemeClr val="tx1">
                  <a:lumMod val="85000"/>
                  <a:lumOff val="15000"/>
                </a:schemeClr>
              </a:solidFill>
            </a:endParaRPr>
          </a:p>
        </p:txBody>
      </p:sp>
      <p:pic>
        <p:nvPicPr>
          <p:cNvPr id="5" name="图片 4" descr="万方数据知识服务平台"/>
          <p:cNvPicPr>
            <a:picLocks noChangeAspect="1"/>
          </p:cNvPicPr>
          <p:nvPr/>
        </p:nvPicPr>
        <p:blipFill>
          <a:blip r:embed="rId4" cstate="print"/>
          <a:srcRect l="18151" t="1747" r="45905" b="74658"/>
          <a:stretch>
            <a:fillRect/>
          </a:stretch>
        </p:blipFill>
        <p:spPr>
          <a:xfrm>
            <a:off x="8063230" y="635"/>
            <a:ext cx="3895725" cy="6807835"/>
          </a:xfrm>
          <a:prstGeom prst="rect">
            <a:avLst/>
          </a:prstGeom>
        </p:spPr>
      </p:pic>
      <p:pic>
        <p:nvPicPr>
          <p:cNvPr id="6" name="图片 5" descr="万方数据知识服务平台"/>
          <p:cNvPicPr>
            <a:picLocks noChangeAspect="1"/>
          </p:cNvPicPr>
          <p:nvPr/>
        </p:nvPicPr>
        <p:blipFill>
          <a:blip r:embed="rId4" cstate="print"/>
          <a:srcRect l="18596" t="15295" r="69774" b="74658"/>
          <a:stretch>
            <a:fillRect/>
          </a:stretch>
        </p:blipFill>
        <p:spPr>
          <a:xfrm>
            <a:off x="6125845" y="1386840"/>
            <a:ext cx="1966595" cy="4523105"/>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wipe(left)">
                                      <p:cBhvr>
                                        <p:cTn id="11" dur="1000"/>
                                        <p:tgtEl>
                                          <p:spTgt spid="9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1000"/>
                                        <p:tgtEl>
                                          <p:spTgt spid="78"/>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par>
                          <p:cTn id="20" fill="hold">
                            <p:stCondLst>
                              <p:cond delay="4000"/>
                            </p:stCondLst>
                            <p:childTnLst>
                              <p:par>
                                <p:cTn id="21" presetID="21" presetClass="entr" presetSubtype="2" fill="hold" grpId="0"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wheel(2)">
                                      <p:cBhvr>
                                        <p:cTn id="23" dur="1000"/>
                                        <p:tgtEl>
                                          <p:spTgt spid="9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xit" presetSubtype="4" fill="hold" nodeType="withEffect">
                                  <p:stCondLst>
                                    <p:cond delay="0"/>
                                  </p:stCondLst>
                                  <p:childTnLst>
                                    <p:animEffect transition="out" filter="wipe(down)">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par>
                          <p:cTn id="40" fill="hold">
                            <p:stCondLst>
                              <p:cond delay="500"/>
                            </p:stCondLst>
                            <p:childTnLst>
                              <p:par>
                                <p:cTn id="41" presetID="54" presetClass="entr" presetSubtype="0" accel="10000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strVal val="#ppt_w*0.05"/>
                                          </p:val>
                                        </p:tav>
                                        <p:tav tm="100000">
                                          <p:val>
                                            <p:strVal val="#ppt_w"/>
                                          </p:val>
                                        </p:tav>
                                      </p:tavLst>
                                    </p:anim>
                                    <p:anim calcmode="lin" valueType="num">
                                      <p:cBhvr>
                                        <p:cTn id="44" dur="500" fill="hold"/>
                                        <p:tgtEl>
                                          <p:spTgt spid="6"/>
                                        </p:tgtEl>
                                        <p:attrNameLst>
                                          <p:attrName>ppt_h</p:attrName>
                                        </p:attrNameLst>
                                      </p:cBhvr>
                                      <p:tavLst>
                                        <p:tav tm="0">
                                          <p:val>
                                            <p:strVal val="#ppt_h"/>
                                          </p:val>
                                        </p:tav>
                                        <p:tav tm="100000">
                                          <p:val>
                                            <p:strVal val="#ppt_h"/>
                                          </p:val>
                                        </p:tav>
                                      </p:tavLst>
                                    </p:anim>
                                    <p:anim calcmode="lin" valueType="num">
                                      <p:cBhvr>
                                        <p:cTn id="45" dur="500" fill="hold"/>
                                        <p:tgtEl>
                                          <p:spTgt spid="6"/>
                                        </p:tgtEl>
                                        <p:attrNameLst>
                                          <p:attrName>ppt_x</p:attrName>
                                        </p:attrNameLst>
                                      </p:cBhvr>
                                      <p:tavLst>
                                        <p:tav tm="0">
                                          <p:val>
                                            <p:strVal val="#ppt_x-.2"/>
                                          </p:val>
                                        </p:tav>
                                        <p:tav tm="100000">
                                          <p:val>
                                            <p:strVal val="#ppt_x"/>
                                          </p:val>
                                        </p:tav>
                                      </p:tavLst>
                                    </p:anim>
                                    <p:anim calcmode="lin" valueType="num">
                                      <p:cBhvr>
                                        <p:cTn id="46" dur="500" fill="hold"/>
                                        <p:tgtEl>
                                          <p:spTgt spid="6"/>
                                        </p:tgtEl>
                                        <p:attrNameLst>
                                          <p:attrName>ppt_y</p:attrName>
                                        </p:attrNameLst>
                                      </p:cBhvr>
                                      <p:tavLst>
                                        <p:tav tm="0">
                                          <p:val>
                                            <p:strVal val="#ppt_y"/>
                                          </p:val>
                                        </p:tav>
                                        <p:tav tm="100000">
                                          <p:val>
                                            <p:strVal val="#ppt_y"/>
                                          </p:val>
                                        </p:tav>
                                      </p:tavLst>
                                    </p:anim>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93" grpId="0" bldLvl="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stretch>
            <a:fillRect/>
          </a:stretch>
        </p:blipFill>
        <p:spPr>
          <a:xfrm>
            <a:off x="5887754" y="3039939"/>
            <a:ext cx="5958256" cy="3702334"/>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pic>
        <p:nvPicPr>
          <p:cNvPr id="3" name="图片 2"/>
          <p:cNvPicPr>
            <a:picLocks noChangeAspect="1"/>
          </p:cNvPicPr>
          <p:nvPr/>
        </p:nvPicPr>
        <p:blipFill>
          <a:blip r:embed="rId2" cstate="print"/>
          <a:stretch>
            <a:fillRect/>
          </a:stretch>
        </p:blipFill>
        <p:spPr>
          <a:xfrm>
            <a:off x="5887755" y="142796"/>
            <a:ext cx="5958256" cy="2666722"/>
          </a:xfrm>
          <a:prstGeom prst="rect">
            <a:avLst/>
          </a:prstGeom>
          <a:ln>
            <a:noFill/>
          </a:ln>
          <a:effectLst>
            <a:glow rad="63500">
              <a:schemeClr val="accent5">
                <a:satMod val="175000"/>
                <a:alpha val="40000"/>
              </a:schemeClr>
            </a:glow>
            <a:outerShdw blurRad="292100" dist="139700" dir="2700000" algn="tl" rotWithShape="0">
              <a:srgbClr val="333333">
                <a:alpha val="65000"/>
              </a:srgbClr>
            </a:outerShdw>
          </a:effectLst>
        </p:spPr>
      </p:pic>
      <p:sp>
        <p:nvSpPr>
          <p:cNvPr id="4" name="矩形 3"/>
          <p:cNvSpPr/>
          <p:nvPr/>
        </p:nvSpPr>
        <p:spPr>
          <a:xfrm>
            <a:off x="10367319" y="988541"/>
            <a:ext cx="1478691" cy="1820977"/>
          </a:xfrm>
          <a:prstGeom prst="rect">
            <a:avLst/>
          </a:prstGeom>
          <a:noFill/>
          <a:ln w="571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663" y="194084"/>
            <a:ext cx="2559050"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636189" y="1636171"/>
            <a:ext cx="2011680" cy="645160"/>
          </a:xfrm>
          <a:prstGeom prst="rect">
            <a:avLst/>
          </a:prstGeom>
          <a:noFill/>
        </p:spPr>
        <p:txBody>
          <a:bodyPr wrap="none" rtlCol="0">
            <a:spAutoFit/>
          </a:bodyPr>
          <a:lstStyle/>
          <a:p>
            <a:r>
              <a:rPr lang="zh-CN" altLang="en-US" sz="3600" dirty="0">
                <a:solidFill>
                  <a:schemeClr val="tx1">
                    <a:lumMod val="85000"/>
                    <a:lumOff val="15000"/>
                  </a:schemeClr>
                </a:solidFill>
                <a:latin typeface="方正姚体" panose="02010601030101010101" pitchFamily="2" charset="-122"/>
                <a:ea typeface="方正姚体" panose="02010601030101010101" pitchFamily="2" charset="-122"/>
              </a:rPr>
              <a:t>词表检索</a:t>
            </a:r>
            <a:endParaRPr lang="zh-CN" altLang="en-US" sz="3600" dirty="0">
              <a:solidFill>
                <a:schemeClr val="tx1">
                  <a:lumMod val="85000"/>
                  <a:lumOff val="15000"/>
                </a:schemeClr>
              </a:solidFill>
              <a:latin typeface="方正姚体" panose="02010601030101010101" pitchFamily="2" charset="-122"/>
              <a:ea typeface="方正姚体" panose="02010601030101010101" pitchFamily="2" charset="-122"/>
            </a:endParaRPr>
          </a:p>
        </p:txBody>
      </p:sp>
      <p:sp>
        <p:nvSpPr>
          <p:cNvPr id="7" name="文本框 6"/>
          <p:cNvSpPr txBox="1"/>
          <p:nvPr/>
        </p:nvSpPr>
        <p:spPr>
          <a:xfrm>
            <a:off x="442595" y="2625090"/>
            <a:ext cx="5084445" cy="1938020"/>
          </a:xfrm>
          <a:prstGeom prst="rect">
            <a:avLst/>
          </a:prstGeom>
          <a:noFill/>
        </p:spPr>
        <p:txBody>
          <a:bodyPr wrap="square" rtlCol="0">
            <a:spAutoFit/>
          </a:bodyPr>
          <a:lstStyle/>
          <a:p>
            <a:pPr>
              <a:lnSpc>
                <a:spcPct val="150000"/>
              </a:lnSpc>
            </a:pPr>
            <a:r>
              <a:rPr lang="zh-CN" altLang="en-US" sz="1600" dirty="0">
                <a:solidFill>
                  <a:schemeClr val="tx1">
                    <a:lumMod val="85000"/>
                    <a:lumOff val="15000"/>
                  </a:schemeClr>
                </a:solidFill>
                <a:sym typeface="+mn-ea"/>
              </a:rPr>
              <a:t>词表检索是系统根据词表对用户输入检索词以可视化方式展示其词间关系，包括上位词、下位词、相关词等，引导用户尝试深层次的检索。基于词表，还为用户提供扩展检索的功能，系统会为用户展示包含其下位词、同义词，相关词的结果，大大提高了系统查全率。</a:t>
            </a:r>
            <a:endParaRPr lang="zh-CN" altLang="en-US" sz="1600" dirty="0">
              <a:solidFill>
                <a:schemeClr val="tx1">
                  <a:lumMod val="85000"/>
                  <a:lumOff val="15000"/>
                </a:schemeClr>
              </a:solidFill>
            </a:endParaRPr>
          </a:p>
        </p:txBody>
      </p:sp>
      <p:sp>
        <p:nvSpPr>
          <p:cNvPr id="8" name="矩形 7"/>
          <p:cNvSpPr/>
          <p:nvPr/>
        </p:nvSpPr>
        <p:spPr>
          <a:xfrm>
            <a:off x="258445" y="1307465"/>
            <a:ext cx="5452745" cy="3647440"/>
          </a:xfrm>
          <a:prstGeom prst="rect">
            <a:avLst/>
          </a:prstGeom>
          <a:noFill/>
          <a:ln w="38100">
            <a:solidFill>
              <a:srgbClr val="D503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739708" y="2430022"/>
            <a:ext cx="4572927" cy="0"/>
          </a:xfrm>
          <a:prstGeom prst="line">
            <a:avLst/>
          </a:prstGeom>
          <a:ln w="3175">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21"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2)">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bldLvl="0" animBg="1"/>
    </p:bldLst>
  </p:timing>
</p:sld>
</file>

<file path=ppt/tags/tag1.xml><?xml version="1.0" encoding="utf-8"?>
<p:tagLst xmlns:p="http://schemas.openxmlformats.org/presentationml/2006/main">
  <p:tag name="PA" val="v3.2.0"/>
</p:tagLst>
</file>

<file path=ppt/tags/tag10.xml><?xml version="1.0" encoding="utf-8"?>
<p:tagLst xmlns:p="http://schemas.openxmlformats.org/presentationml/2006/main">
  <p:tag name="PA" val="v3.2.0"/>
</p:tagLst>
</file>

<file path=ppt/tags/tag2.xml><?xml version="1.0" encoding="utf-8"?>
<p:tagLst xmlns:p="http://schemas.openxmlformats.org/presentationml/2006/main">
  <p:tag name="PA" val="v3.2.0"/>
</p:tagLst>
</file>

<file path=ppt/tags/tag3.xml><?xml version="1.0" encoding="utf-8"?>
<p:tagLst xmlns:p="http://schemas.openxmlformats.org/presentationml/2006/main">
  <p:tag name="PA" val="v3.2.0"/>
</p:tagLst>
</file>

<file path=ppt/tags/tag4.xml><?xml version="1.0" encoding="utf-8"?>
<p:tagLst xmlns:p="http://schemas.openxmlformats.org/presentationml/2006/main">
  <p:tag name="PA" val="v3.2.0"/>
</p:tagLst>
</file>

<file path=ppt/tags/tag5.xml><?xml version="1.0" encoding="utf-8"?>
<p:tagLst xmlns:p="http://schemas.openxmlformats.org/presentationml/2006/main">
  <p:tag name="PA" val="v3.2.0"/>
</p:tagLst>
</file>

<file path=ppt/tags/tag6.xml><?xml version="1.0" encoding="utf-8"?>
<p:tagLst xmlns:p="http://schemas.openxmlformats.org/presentationml/2006/main">
  <p:tag name="PA" val="v3.2.0"/>
</p:tagLst>
</file>

<file path=ppt/tags/tag7.xml><?xml version="1.0" encoding="utf-8"?>
<p:tagLst xmlns:p="http://schemas.openxmlformats.org/presentationml/2006/main">
  <p:tag name="PA" val="v3.2.0"/>
</p:tagLst>
</file>

<file path=ppt/tags/tag8.xml><?xml version="1.0" encoding="utf-8"?>
<p:tagLst xmlns:p="http://schemas.openxmlformats.org/presentationml/2006/main">
  <p:tag name="PA" val="v3.2.0"/>
</p:tagLst>
</file>

<file path=ppt/tags/tag9.xml><?xml version="1.0" encoding="utf-8"?>
<p:tagLst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Bebas Neue Bold"/>
        <a:ea typeface="微软雅黑"/>
        <a:cs typeface=""/>
      </a:majorFont>
      <a:minorFont>
        <a:latin typeface="等线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2753</Words>
  <Application>WPS 演示</Application>
  <PresentationFormat>自定义</PresentationFormat>
  <Paragraphs>380</Paragraphs>
  <Slides>31</Slides>
  <Notes>27</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31</vt:i4>
      </vt:variant>
    </vt:vector>
  </HeadingPairs>
  <TitlesOfParts>
    <vt:vector size="51" baseType="lpstr">
      <vt:lpstr>Arial</vt:lpstr>
      <vt:lpstr>宋体</vt:lpstr>
      <vt:lpstr>Wingdings</vt:lpstr>
      <vt:lpstr>楷体</vt:lpstr>
      <vt:lpstr>Bebas Neue Bold</vt:lpstr>
      <vt:lpstr>方正姚体</vt:lpstr>
      <vt:lpstr>微软雅黑 Light</vt:lpstr>
      <vt:lpstr>MS PGothic</vt:lpstr>
      <vt:lpstr>微软雅黑</vt:lpstr>
      <vt:lpstr>Calibri</vt:lpstr>
      <vt:lpstr>Times New Roman</vt:lpstr>
      <vt:lpstr>Segoe UI</vt:lpstr>
      <vt:lpstr>等线 Light</vt:lpstr>
      <vt:lpstr>Arial Unicode MS</vt:lpstr>
      <vt:lpstr>等线</vt:lpstr>
      <vt:lpstr>Arial Rounded MT Bold</vt:lpstr>
      <vt:lpstr>Helvetica</vt:lpstr>
      <vt:lpstr>Wingdings</vt:lpstr>
      <vt:lpstr>微软雅黑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天奇PPT</dc:creator>
  <cp:keywords>www.51pptmoban.com</cp:keywords>
  <cp:lastModifiedBy>早上好％太阳</cp:lastModifiedBy>
  <cp:revision>173</cp:revision>
  <dcterms:created xsi:type="dcterms:W3CDTF">2017-08-08T14:40:00Z</dcterms:created>
  <dcterms:modified xsi:type="dcterms:W3CDTF">2019-06-09T01:47:43Z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ies>
</file>