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9" r:id="rId5"/>
    <p:sldId id="341" r:id="rId6"/>
    <p:sldId id="265" r:id="rId7"/>
    <p:sldId id="258" r:id="rId8"/>
    <p:sldId id="343" r:id="rId9"/>
    <p:sldId id="267" r:id="rId10"/>
    <p:sldId id="268" r:id="rId11"/>
    <p:sldId id="266" r:id="rId12"/>
    <p:sldId id="271" r:id="rId13"/>
    <p:sldId id="314" r:id="rId14"/>
    <p:sldId id="315" r:id="rId15"/>
    <p:sldId id="335" r:id="rId16"/>
    <p:sldId id="338" r:id="rId17"/>
    <p:sldId id="382" r:id="rId18"/>
    <p:sldId id="339" r:id="rId19"/>
    <p:sldId id="340" r:id="rId20"/>
    <p:sldId id="280" r:id="rId21"/>
    <p:sldId id="272" r:id="rId22"/>
    <p:sldId id="344" r:id="rId23"/>
    <p:sldId id="270" r:id="rId24"/>
    <p:sldId id="273" r:id="rId25"/>
    <p:sldId id="345" r:id="rId26"/>
    <p:sldId id="260" r:id="rId27"/>
    <p:sldId id="346" r:id="rId28"/>
    <p:sldId id="347" r:id="rId29"/>
    <p:sldId id="279" r:id="rId30"/>
    <p:sldId id="375" r:id="rId31"/>
    <p:sldId id="379" r:id="rId32"/>
    <p:sldId id="281" r:id="rId33"/>
    <p:sldId id="380" r:id="rId34"/>
    <p:sldId id="262" r:id="rId3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C3373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96"/>
      </p:cViewPr>
      <p:guideLst>
        <p:guide orient="horz" pos="2119"/>
        <p:guide pos="38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3D2C8-0E77-49EC-A2A5-C19CFBCCE4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1365-F1D8-47CC-8906-823C723362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notesSlide" Target="../notesSlides/notesSlide27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1070" y="3161665"/>
            <a:ext cx="4749800" cy="28536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90" y="3162300"/>
            <a:ext cx="4942205" cy="28536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35560" y="3162300"/>
            <a:ext cx="2253615" cy="285369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959465" y="35242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>
            <a:off x="11837670" y="352425"/>
            <a:ext cx="359410" cy="1964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9"/>
          <p:cNvSpPr txBox="1"/>
          <p:nvPr/>
        </p:nvSpPr>
        <p:spPr>
          <a:xfrm>
            <a:off x="1140460" y="1288415"/>
            <a:ext cx="671004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54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超星期刊</a:t>
            </a:r>
            <a:endParaRPr lang="en-US" altLang="zh-CN" sz="54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18690" y="3161030"/>
            <a:ext cx="9991090" cy="2854325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218690" y="6016081"/>
            <a:ext cx="551815" cy="55181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animBg="1"/>
      <p:bldP spid="8" grpId="0" animBg="1"/>
      <p:bldP spid="13" grpId="0" bldLvl="0" animBg="1"/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35025" y="1623060"/>
            <a:ext cx="2682240" cy="1563370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超星期刊配备了强大的转发传播功能，打通了平台内外1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个传播渠道，充分发挥资源的利用效益。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5025" y="815975"/>
            <a:ext cx="2044700" cy="41846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丰富的传播渠道</a:t>
            </a:r>
            <a:endParaRPr lang="zh-CN" altLang="en-US" b="1" dirty="0" smtClean="0">
              <a:solidFill>
                <a:srgbClr val="C33736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0" name="图片 9" descr="TIM图片2018013115025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58260" y="1774825"/>
            <a:ext cx="2383155" cy="423862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 descr="7转发微信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5725" y="1771650"/>
            <a:ext cx="2383155" cy="4241800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16" name="图片 15" descr="8转发通知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13190" y="1774825"/>
            <a:ext cx="2391410" cy="4253230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1086485" y="3496945"/>
            <a:ext cx="608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消息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086610" y="3496945"/>
            <a:ext cx="826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动态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7" name="图片 4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05" y="3463925"/>
            <a:ext cx="433705" cy="370840"/>
          </a:xfrm>
          <a:prstGeom prst="rect">
            <a:avLst/>
          </a:prstGeom>
        </p:spPr>
      </p:pic>
      <p:pic>
        <p:nvPicPr>
          <p:cNvPr id="50" name="图片 49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3422015"/>
            <a:ext cx="499110" cy="425450"/>
          </a:xfrm>
          <a:prstGeom prst="rect">
            <a:avLst/>
          </a:prstGeom>
        </p:spPr>
      </p:pic>
      <p:pic>
        <p:nvPicPr>
          <p:cNvPr id="56" name="图片 5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3894455"/>
            <a:ext cx="481330" cy="41275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086485" y="3947795"/>
            <a:ext cx="608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小组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58" name="图片 57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000" y="3861435"/>
            <a:ext cx="508000" cy="434340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089150" y="3947795"/>
            <a:ext cx="826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通知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60" name="图片 59" descr="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0" y="4323715"/>
            <a:ext cx="459105" cy="39243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1086485" y="4398645"/>
            <a:ext cx="608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课程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62" name="图片 61" descr="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3595" y="5739130"/>
            <a:ext cx="394335" cy="3479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077720" y="4398645"/>
            <a:ext cx="826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4" name="图片 63" descr="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5185" y="4854575"/>
            <a:ext cx="310515" cy="265430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1087120" y="4849495"/>
            <a:ext cx="608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微信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66" name="图片 65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5290" y="4767580"/>
            <a:ext cx="529590" cy="452120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2077720" y="4849495"/>
            <a:ext cx="826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通讯录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8" name="图片 67" descr="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395" y="5227955"/>
            <a:ext cx="507365" cy="433705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1108075" y="5300345"/>
            <a:ext cx="608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QQ</a:t>
            </a:r>
            <a:endParaRPr lang="en-US" altLang="zh-CN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0" name="图片 69" descr="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8785" y="5256530"/>
            <a:ext cx="460375" cy="393065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2066290" y="5300345"/>
            <a:ext cx="826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朋友圈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2" name="图片 71" descr="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5285" y="4322445"/>
            <a:ext cx="537845" cy="459105"/>
          </a:xfrm>
          <a:prstGeom prst="rect">
            <a:avLst/>
          </a:prstGeom>
        </p:spPr>
      </p:pic>
      <p:sp>
        <p:nvSpPr>
          <p:cNvPr id="73" name="文本框 72"/>
          <p:cNvSpPr txBox="1"/>
          <p:nvPr/>
        </p:nvSpPr>
        <p:spPr>
          <a:xfrm>
            <a:off x="1096645" y="5751195"/>
            <a:ext cx="608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邮箱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4" name="图片 73" descr="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395" y="5706745"/>
            <a:ext cx="495935" cy="423545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043430" y="5751195"/>
            <a:ext cx="9715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复制链接</a:t>
            </a:r>
            <a:endParaRPr lang="zh-CN" altLang="en-US" sz="1400" b="1" dirty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9" name="肘形连接符 78"/>
          <p:cNvCxnSpPr/>
          <p:nvPr/>
        </p:nvCxnSpPr>
        <p:spPr>
          <a:xfrm>
            <a:off x="5464175" y="3464560"/>
            <a:ext cx="5116195" cy="1053465"/>
          </a:xfrm>
          <a:prstGeom prst="bentConnector3">
            <a:avLst>
              <a:gd name="adj1" fmla="val 50006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肘形连接符 79"/>
          <p:cNvCxnSpPr/>
          <p:nvPr/>
        </p:nvCxnSpPr>
        <p:spPr>
          <a:xfrm flipV="1">
            <a:off x="4315460" y="2367915"/>
            <a:ext cx="3134360" cy="889635"/>
          </a:xfrm>
          <a:prstGeom prst="bentConnector3">
            <a:avLst>
              <a:gd name="adj1" fmla="val 5002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  <p:bldP spid="34" grpId="0"/>
      <p:bldP spid="37" grpId="0"/>
      <p:bldP spid="57" grpId="0"/>
      <p:bldP spid="59" grpId="0"/>
      <p:bldP spid="61" grpId="0"/>
      <p:bldP spid="63" grpId="0"/>
      <p:bldP spid="65" grpId="0"/>
      <p:bldP spid="67" grpId="0"/>
      <p:bldP spid="69" grpId="0"/>
      <p:bldP spid="71" grpId="0"/>
      <p:bldP spid="73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>
          <a:xfrm>
            <a:off x="1089025" y="1583690"/>
            <a:ext cx="3455035" cy="2744470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just"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超星期刊的阅读是基于脑联网、智联网交互式的智慧阅读。通过</a:t>
            </a:r>
            <a:r>
              <a:rPr lang="en-US" altLang="zh-CN" sz="1600" b="1">
                <a:solidFill>
                  <a:srgbClr val="C33736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“点赞”“评论”“打赏”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等功能，将作者、读者、编者三者基于同一个学术问题形成学术讨论共同体，将孤独的阅读，转变成交互式的智慧阅读。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5" name="TextBox 41"/>
          <p:cNvSpPr txBox="1"/>
          <p:nvPr/>
        </p:nvSpPr>
        <p:spPr>
          <a:xfrm>
            <a:off x="1151255" y="986790"/>
            <a:ext cx="2044700" cy="41846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社交+阅读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 descr="122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71770" y="1090295"/>
            <a:ext cx="2629535" cy="4677410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11" name="图片 10" descr="TIM图片2018013113580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7095" y="1090295"/>
            <a:ext cx="2629535" cy="4677410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1"/>
          <p:cNvSpPr txBox="1"/>
          <p:nvPr/>
        </p:nvSpPr>
        <p:spPr>
          <a:xfrm>
            <a:off x="2102485" y="537845"/>
            <a:ext cx="2640965" cy="41846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场景化应用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Rectangle 31"/>
          <p:cNvSpPr/>
          <p:nvPr/>
        </p:nvSpPr>
        <p:spPr>
          <a:xfrm>
            <a:off x="2102485" y="1200150"/>
            <a:ext cx="7522845" cy="45529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不再是资源检索数据库，而是将期刊文献嵌入</a:t>
            </a:r>
            <a:r>
              <a:rPr lang="en-US" sz="1600" b="1">
                <a:solidFill>
                  <a:srgbClr val="C33736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科研、教学、班级管理</a:t>
            </a:r>
            <a:r>
              <a:rPr 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等工作流中。</a:t>
            </a: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16" name="图片 15" descr="堂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31695" y="1970405"/>
            <a:ext cx="2289175" cy="407225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19" name="图片 18" descr="9嵌入课堂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8570" y="1970405"/>
            <a:ext cx="2308225" cy="410654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20" name="图片 19" descr="8转发通知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4495" y="1970405"/>
            <a:ext cx="2308225" cy="410654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cxnSp>
        <p:nvCxnSpPr>
          <p:cNvPr id="26" name="直接箭头连接符 25"/>
          <p:cNvCxnSpPr/>
          <p:nvPr/>
        </p:nvCxnSpPr>
        <p:spPr>
          <a:xfrm>
            <a:off x="2988310" y="2916555"/>
            <a:ext cx="2648585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4038600" y="3685540"/>
            <a:ext cx="0" cy="78359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/>
          <p:nvPr/>
        </p:nvCxnSpPr>
        <p:spPr>
          <a:xfrm flipV="1">
            <a:off x="4033520" y="4457700"/>
            <a:ext cx="4654550" cy="101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3012440" y="2919730"/>
            <a:ext cx="0" cy="365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0使用轨迹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02155" y="2138045"/>
            <a:ext cx="2210435" cy="3931285"/>
          </a:xfrm>
          <a:prstGeom prst="rect">
            <a:avLst/>
          </a:prstGeom>
          <a:noFill/>
          <a:effectLst>
            <a:outerShdw blurRad="254000" dist="38100" dir="5400000" sx="101000" sy="101000" algn="t" rotWithShape="0">
              <a:prstClr val="black">
                <a:alpha val="18000"/>
              </a:prstClr>
            </a:outerShdw>
          </a:effectLst>
        </p:spPr>
      </p:pic>
      <p:sp>
        <p:nvSpPr>
          <p:cNvPr id="5" name="TextBox 41"/>
          <p:cNvSpPr txBox="1"/>
          <p:nvPr/>
        </p:nvSpPr>
        <p:spPr>
          <a:xfrm>
            <a:off x="1654810" y="682625"/>
            <a:ext cx="2802255" cy="418465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读者使用轨迹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Rectangle 31"/>
          <p:cNvSpPr/>
          <p:nvPr/>
        </p:nvSpPr>
        <p:spPr>
          <a:xfrm>
            <a:off x="1654810" y="1287780"/>
            <a:ext cx="8722995" cy="45529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阅读收藏人数实名统计，读者使用阅读数据清晰显示。图书馆实时查阅读者使用大数据分析报告。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6" name="图片 5" descr="10读者使用轨迹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2830" y="2106295"/>
            <a:ext cx="2227580" cy="396303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8000"/>
              </a:prstClr>
            </a:outerShdw>
          </a:effectLst>
        </p:spPr>
      </p:pic>
      <p:pic>
        <p:nvPicPr>
          <p:cNvPr id="8" name="图片 7" descr="12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650" y="2074545"/>
            <a:ext cx="2244725" cy="399478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/>
          <p:nvPr/>
        </p:nvSpPr>
        <p:spPr>
          <a:xfrm>
            <a:off x="1565910" y="1270000"/>
            <a:ext cx="9060815" cy="1269070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超星期刊对全文授权超星的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7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种期刊与其他国家主办的8.8万种外文期刊实现联合检索，极大限度地帮助科研工作者解决查全问题。目前超星期刊域出版不仅检索刊种多，而且在学习通和超星网的图书馆期刊传递功能已经全部开通。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4" name="图片 3" descr="查全查准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91580" y="3217545"/>
            <a:ext cx="4487545" cy="2476500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图片 9" descr="查全查准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0805" y="3217545"/>
            <a:ext cx="4568190" cy="2476500"/>
          </a:xfrm>
          <a:prstGeom prst="rect">
            <a:avLst/>
          </a:prstGeom>
          <a:solidFill>
            <a:schemeClr val="lt1">
              <a:alpha val="83000"/>
            </a:schemeClr>
          </a:solidFill>
          <a:ln>
            <a:solidFill>
              <a:schemeClr val="bg2">
                <a:lumMod val="75000"/>
                <a:alpha val="39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5" name="组合 14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13" name="矩形 12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12445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查全查准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4584700" y="1610360"/>
            <a:ext cx="6318250" cy="142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</a:pPr>
            <a:r>
              <a:rPr lang="zh-CN" altLang="en-US" b="1" dirty="0">
                <a:solidFill>
                  <a:srgbClr val="C33736"/>
                </a:solidFill>
                <a:latin typeface="Lora" charset="0"/>
                <a:ea typeface="华文细黑" panose="02010600040101010101" charset="-122"/>
                <a:sym typeface="+mn-ea"/>
              </a:rPr>
              <a:t>    </a:t>
            </a:r>
            <a:r>
              <a:rPr lang="zh-CN" altLang="en-US" dirty="0">
                <a:latin typeface="宋体" panose="02010600030101010101" pitchFamily="2" charset="-122"/>
                <a:sym typeface="+mn-ea"/>
              </a:rPr>
              <a:t>超星期刊全文收录了15000余种期刊，全文刊种多，时间跨度长，其中现刊</a:t>
            </a:r>
            <a:r>
              <a:rPr lang="zh-CN" altLang="en-US" dirty="0" smtClean="0">
                <a:latin typeface="宋体" panose="02010600030101010101" pitchFamily="2" charset="-122"/>
                <a:sym typeface="+mn-ea"/>
              </a:rPr>
              <a:t>7</a:t>
            </a:r>
            <a:r>
              <a:rPr lang="en-US" altLang="zh-CN" dirty="0" smtClean="0">
                <a:latin typeface="宋体" panose="02010600030101010101" pitchFamily="2" charset="-122"/>
                <a:sym typeface="+mn-ea"/>
              </a:rPr>
              <a:t>2</a:t>
            </a:r>
            <a:r>
              <a:rPr lang="zh-CN" altLang="en-US" dirty="0" smtClean="0">
                <a:latin typeface="宋体" panose="02010600030101010101" pitchFamily="2" charset="-122"/>
                <a:sym typeface="+mn-ea"/>
              </a:rPr>
              <a:t>00</a:t>
            </a:r>
            <a:r>
              <a:rPr lang="zh-CN" altLang="en-US" dirty="0">
                <a:latin typeface="宋体" panose="02010600030101010101" pitchFamily="2" charset="-122"/>
                <a:sym typeface="+mn-ea"/>
              </a:rPr>
              <a:t>种，近两百万期；晚清民国时期具有高文献价值的近代刊物8000多种、14万余期。</a:t>
            </a:r>
            <a:endParaRPr lang="zh-CN" altLang="en-US" dirty="0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1102360" y="513715"/>
            <a:ext cx="2253615" cy="30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收录期刊时间跨度长</a:t>
            </a:r>
            <a:r>
              <a:rPr lang="en-US" altLang="zh-CN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endParaRPr lang="zh-CN" altLang="en-US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 descr="C:\Users\Administrator\Desktop\TIM截图20180330143129.pngTIM截图20180330143129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680335" y="1610360"/>
            <a:ext cx="1445895" cy="2071370"/>
          </a:xfrm>
          <a:prstGeom prst="flowChartAlternateProcess">
            <a:avLst/>
          </a:prstGeom>
        </p:spPr>
      </p:pic>
      <p:pic>
        <p:nvPicPr>
          <p:cNvPr id="23" name="图片 22" descr="C:\Users\Administrator\Desktop\TIM图片20180330141414.jpgTIM图片201803301414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80335" y="3800475"/>
            <a:ext cx="1445895" cy="2003425"/>
          </a:xfrm>
          <a:prstGeom prst="flowChartAlternateProcess">
            <a:avLst/>
          </a:prstGeom>
        </p:spPr>
      </p:pic>
      <p:pic>
        <p:nvPicPr>
          <p:cNvPr id="24" name="图片 23" descr="TIM截图201803301430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5" y="1610360"/>
            <a:ext cx="1445895" cy="2070735"/>
          </a:xfrm>
          <a:prstGeom prst="flowChartAlternateProcess">
            <a:avLst/>
          </a:prstGeom>
        </p:spPr>
      </p:pic>
      <p:pic>
        <p:nvPicPr>
          <p:cNvPr id="25" name="图片 24" descr="C:\Users\Administrator\Desktop\TIM图片20180330141429.jpgTIM图片201803301414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67435" y="3796030"/>
            <a:ext cx="1445895" cy="2011045"/>
          </a:xfrm>
          <a:prstGeom prst="flowChartAlternateProcess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335" y="3796030"/>
            <a:ext cx="6317615" cy="200787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图片 10" descr="联想功能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25950" y="3416300"/>
            <a:ext cx="3236595" cy="2077720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366" name="图片 11" descr="联想功能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9720" y="3415665"/>
            <a:ext cx="3023870" cy="2088515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367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2995" y="3430905"/>
            <a:ext cx="3065780" cy="2063115"/>
          </a:xfrm>
          <a:prstGeom prst="rect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5" name="组合 14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13" name="矩形 12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12445" y="350520"/>
            <a:ext cx="2490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zh-CN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检索联想功能</a:t>
            </a:r>
            <a:endParaRPr lang="zh-CN" altLang="en-US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Rectangle 31"/>
          <p:cNvSpPr/>
          <p:nvPr/>
        </p:nvSpPr>
        <p:spPr>
          <a:xfrm>
            <a:off x="1670050" y="1400810"/>
            <a:ext cx="8851900" cy="133286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超星期刊平台除了保留传统检索的精华功能外，还提供了独特的联想功能。在用户对检索词进行检索之后，系统可自动对检索词相关的语种，学科，关键词，基金等方面展开联想功能，并提示结果。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82230" y="4341495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7682230" y="5284470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9459595" y="4341495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" name="矩形 6"/>
          <p:cNvSpPr/>
          <p:nvPr/>
        </p:nvSpPr>
        <p:spPr>
          <a:xfrm>
            <a:off x="9459595" y="5284470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5" name="矩形 44"/>
          <p:cNvSpPr/>
          <p:nvPr/>
        </p:nvSpPr>
        <p:spPr>
          <a:xfrm>
            <a:off x="7665085" y="3395345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6" name="矩形 45"/>
          <p:cNvSpPr/>
          <p:nvPr/>
        </p:nvSpPr>
        <p:spPr>
          <a:xfrm>
            <a:off x="9459595" y="3395345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9" name="矩形 48"/>
          <p:cNvSpPr/>
          <p:nvPr/>
        </p:nvSpPr>
        <p:spPr>
          <a:xfrm>
            <a:off x="5891530" y="3395345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4" name="矩形 43"/>
          <p:cNvSpPr/>
          <p:nvPr/>
        </p:nvSpPr>
        <p:spPr>
          <a:xfrm>
            <a:off x="5891530" y="4341495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6" name="矩形 25"/>
          <p:cNvSpPr/>
          <p:nvPr/>
        </p:nvSpPr>
        <p:spPr>
          <a:xfrm>
            <a:off x="5891530" y="5284788"/>
            <a:ext cx="1652270" cy="84582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" name="Rectangle 31"/>
          <p:cNvSpPr/>
          <p:nvPr/>
        </p:nvSpPr>
        <p:spPr>
          <a:xfrm>
            <a:off x="1062355" y="975360"/>
            <a:ext cx="4382770" cy="174815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主题鲜明，外部边界清晰，内部结构严谨，每个专域既可独立存在，也可与其他专域灵活组合；每个专域可以由专业编辑部、图书馆和读者创建。 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7425" name="文本框 25"/>
          <p:cNvSpPr txBox="1"/>
          <p:nvPr/>
        </p:nvSpPr>
        <p:spPr>
          <a:xfrm>
            <a:off x="6070600" y="3522345"/>
            <a:ext cx="1308735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经济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60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6" name="文本框 26"/>
          <p:cNvSpPr txBox="1"/>
          <p:nvPr/>
        </p:nvSpPr>
        <p:spPr>
          <a:xfrm>
            <a:off x="7849235" y="3522345"/>
            <a:ext cx="1287780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政治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45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7" name="文本框 27"/>
          <p:cNvSpPr txBox="1"/>
          <p:nvPr/>
        </p:nvSpPr>
        <p:spPr>
          <a:xfrm>
            <a:off x="9606915" y="3522345"/>
            <a:ext cx="1355090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文化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59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8" name="文本框 31"/>
          <p:cNvSpPr txBox="1"/>
          <p:nvPr/>
        </p:nvSpPr>
        <p:spPr>
          <a:xfrm>
            <a:off x="6136005" y="4474845"/>
            <a:ext cx="1177925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社会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54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9" name="文本框 32"/>
          <p:cNvSpPr txBox="1"/>
          <p:nvPr/>
        </p:nvSpPr>
        <p:spPr>
          <a:xfrm>
            <a:off x="7847965" y="4535805"/>
            <a:ext cx="1286510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教育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38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0" name="文本框 33"/>
          <p:cNvSpPr txBox="1"/>
          <p:nvPr/>
        </p:nvSpPr>
        <p:spPr>
          <a:xfrm>
            <a:off x="9585325" y="4535805"/>
            <a:ext cx="1376680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科技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39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1" name="文本框 34"/>
          <p:cNvSpPr txBox="1"/>
          <p:nvPr/>
        </p:nvSpPr>
        <p:spPr>
          <a:xfrm>
            <a:off x="6185218" y="5476240"/>
            <a:ext cx="1079500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医药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55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2" name="文本框 35"/>
          <p:cNvSpPr txBox="1"/>
          <p:nvPr/>
        </p:nvSpPr>
        <p:spPr>
          <a:xfrm>
            <a:off x="7995920" y="5476875"/>
            <a:ext cx="1024890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生态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34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3" name="文本框 36"/>
          <p:cNvSpPr txBox="1"/>
          <p:nvPr/>
        </p:nvSpPr>
        <p:spPr>
          <a:xfrm>
            <a:off x="9783445" y="5476875"/>
            <a:ext cx="1001395" cy="462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军事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28</a:t>
            </a: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个栏目）</a:t>
            </a:r>
            <a:endParaRPr lang="zh-CN" altLang="en-US" sz="11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Rectangle 31"/>
          <p:cNvSpPr/>
          <p:nvPr/>
        </p:nvSpPr>
        <p:spPr>
          <a:xfrm>
            <a:off x="5935980" y="975360"/>
            <a:ext cx="5145405" cy="174815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基于域出版理念，超星期刊推出了</a:t>
            </a:r>
            <a:r>
              <a:rPr lang="zh-CN" altLang="en-US" b="1">
                <a:solidFill>
                  <a:srgbClr val="C33736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“学术名栏”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。其是由专门的编辑人员，依托当今社会热点问题、各学科热点及经典问题，汇编而成的学术性专题栏目。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38" name="Rectangle 31"/>
          <p:cNvSpPr/>
          <p:nvPr/>
        </p:nvSpPr>
        <p:spPr>
          <a:xfrm>
            <a:off x="6684010" y="2845435"/>
            <a:ext cx="3648710" cy="332105"/>
          </a:xfrm>
          <a:prstGeom prst="rect">
            <a:avLst/>
          </a:prstGeom>
        </p:spPr>
        <p:txBody>
          <a:bodyPr wrap="square" lIns="86683" tIns="43341" rIns="86683" bIns="43341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16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九大分类、</a:t>
            </a:r>
            <a:r>
              <a:rPr lang="en-US" altLang="zh-CN" sz="16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400</a:t>
            </a:r>
            <a:r>
              <a:rPr lang="zh-CN" altLang="en-US" sz="16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个栏目、</a:t>
            </a:r>
            <a:r>
              <a:rPr lang="en-US" altLang="zh-CN" sz="16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40000</a:t>
            </a:r>
            <a:r>
              <a:rPr lang="zh-CN" altLang="en-US" sz="1600" b="1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篇文章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52" name="矩形 51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512445" y="350520"/>
            <a:ext cx="970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域出版</a:t>
            </a:r>
            <a:r>
              <a: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descr="12"/>
          <p:cNvPicPr>
            <a:picLocks noChangeAspect="1"/>
          </p:cNvPicPr>
          <p:nvPr/>
        </p:nvPicPr>
        <p:blipFill>
          <a:blip r:embed="rId1"/>
          <a:srcRect l="12454" t="46566" b="6578"/>
          <a:stretch>
            <a:fillRect/>
          </a:stretch>
        </p:blipFill>
        <p:spPr>
          <a:xfrm>
            <a:off x="1129665" y="3265170"/>
            <a:ext cx="4124325" cy="287210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45" grpId="0" bldLvl="0" animBg="1"/>
      <p:bldP spid="46" grpId="0" bldLvl="0" animBg="1"/>
      <p:bldP spid="49" grpId="0" bldLvl="0" animBg="1"/>
      <p:bldP spid="44" grpId="0" bldLvl="0" animBg="1"/>
      <p:bldP spid="26" grpId="0" bldLvl="0" animBg="1"/>
      <p:bldP spid="17425" grpId="0"/>
      <p:bldP spid="17426" grpId="0"/>
      <p:bldP spid="17427" grpId="0"/>
      <p:bldP spid="17428" grpId="0"/>
      <p:bldP spid="17429" grpId="0"/>
      <p:bldP spid="17430" grpId="0"/>
      <p:bldP spid="17431" grpId="0"/>
      <p:bldP spid="17432" grpId="0"/>
      <p:bldP spid="17433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Line 5"/>
          <p:cNvSpPr>
            <a:spLocks noChangeShapeType="1"/>
          </p:cNvSpPr>
          <p:nvPr/>
        </p:nvSpPr>
        <p:spPr bwMode="auto">
          <a:xfrm flipV="1">
            <a:off x="1170940" y="3636010"/>
            <a:ext cx="9737725" cy="57150"/>
          </a:xfrm>
          <a:prstGeom prst="line">
            <a:avLst/>
          </a:prstGeom>
          <a:noFill/>
          <a:ln w="12700" cap="flat">
            <a:solidFill>
              <a:srgbClr val="C33736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2066926" y="3582988"/>
            <a:ext cx="109538" cy="109538"/>
          </a:xfrm>
          <a:prstGeom prst="ellipse">
            <a:avLst/>
          </a:prstGeom>
          <a:solidFill>
            <a:srgbClr val="C3373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3135315" y="3516313"/>
            <a:ext cx="238125" cy="241300"/>
          </a:xfrm>
          <a:prstGeom prst="ellipse">
            <a:avLst/>
          </a:prstGeom>
          <a:solidFill>
            <a:srgbClr val="C33736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4" name="Freeform 22"/>
          <p:cNvSpPr/>
          <p:nvPr/>
        </p:nvSpPr>
        <p:spPr bwMode="auto">
          <a:xfrm>
            <a:off x="4649789" y="3636963"/>
            <a:ext cx="1588" cy="1212850"/>
          </a:xfrm>
          <a:custGeom>
            <a:avLst/>
            <a:gdLst/>
            <a:ahLst/>
            <a:cxnLst>
              <a:cxn ang="0">
                <a:pos x="0" y="764"/>
              </a:cxn>
              <a:cxn ang="0">
                <a:pos x="0" y="0"/>
              </a:cxn>
              <a:cxn ang="0">
                <a:pos x="0" y="764"/>
              </a:cxn>
            </a:cxnLst>
            <a:rect l="0" t="0" r="r" b="b"/>
            <a:pathLst>
              <a:path h="764">
                <a:moveTo>
                  <a:pt x="0" y="764"/>
                </a:moveTo>
                <a:lnTo>
                  <a:pt x="0" y="0"/>
                </a:lnTo>
                <a:lnTo>
                  <a:pt x="0" y="76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6" name="Oval 24"/>
          <p:cNvSpPr>
            <a:spLocks noChangeArrowheads="1"/>
          </p:cNvSpPr>
          <p:nvPr/>
        </p:nvSpPr>
        <p:spPr bwMode="auto">
          <a:xfrm>
            <a:off x="4537077" y="3516313"/>
            <a:ext cx="238125" cy="241300"/>
          </a:xfrm>
          <a:prstGeom prst="ellipse">
            <a:avLst/>
          </a:prstGeom>
          <a:solidFill>
            <a:srgbClr val="C33736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5940427" y="3516313"/>
            <a:ext cx="239713" cy="241300"/>
          </a:xfrm>
          <a:prstGeom prst="ellipse">
            <a:avLst/>
          </a:prstGeom>
          <a:solidFill>
            <a:srgbClr val="C33736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7345364" y="3516313"/>
            <a:ext cx="236538" cy="241300"/>
          </a:xfrm>
          <a:prstGeom prst="ellipse">
            <a:avLst/>
          </a:prstGeom>
          <a:solidFill>
            <a:srgbClr val="C33736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99" name="Oval 27"/>
          <p:cNvSpPr>
            <a:spLocks noChangeArrowheads="1"/>
          </p:cNvSpPr>
          <p:nvPr/>
        </p:nvSpPr>
        <p:spPr bwMode="auto">
          <a:xfrm>
            <a:off x="8747127" y="3516313"/>
            <a:ext cx="238125" cy="241300"/>
          </a:xfrm>
          <a:prstGeom prst="ellipse">
            <a:avLst/>
          </a:prstGeom>
          <a:solidFill>
            <a:srgbClr val="C33736"/>
          </a:solidFill>
          <a:ln w="21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00" name="Oval 28"/>
          <p:cNvSpPr>
            <a:spLocks noChangeArrowheads="1"/>
          </p:cNvSpPr>
          <p:nvPr/>
        </p:nvSpPr>
        <p:spPr bwMode="auto">
          <a:xfrm>
            <a:off x="9971089" y="3582988"/>
            <a:ext cx="109538" cy="109538"/>
          </a:xfrm>
          <a:prstGeom prst="ellipse">
            <a:avLst/>
          </a:prstGeom>
          <a:solidFill>
            <a:srgbClr val="C3373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10" name="Freeform 38"/>
          <p:cNvSpPr/>
          <p:nvPr/>
        </p:nvSpPr>
        <p:spPr bwMode="auto">
          <a:xfrm>
            <a:off x="7459664" y="3757614"/>
            <a:ext cx="1588" cy="1103313"/>
          </a:xfrm>
          <a:custGeom>
            <a:avLst/>
            <a:gdLst/>
            <a:ahLst/>
            <a:cxnLst>
              <a:cxn ang="0">
                <a:pos x="0" y="695"/>
              </a:cxn>
              <a:cxn ang="0">
                <a:pos x="0" y="0"/>
              </a:cxn>
              <a:cxn ang="0">
                <a:pos x="0" y="695"/>
              </a:cxn>
            </a:cxnLst>
            <a:rect l="0" t="0" r="r" b="b"/>
            <a:pathLst>
              <a:path h="695">
                <a:moveTo>
                  <a:pt x="0" y="695"/>
                </a:moveTo>
                <a:lnTo>
                  <a:pt x="0" y="0"/>
                </a:lnTo>
                <a:lnTo>
                  <a:pt x="0" y="6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12" name="Freeform 40"/>
          <p:cNvSpPr/>
          <p:nvPr/>
        </p:nvSpPr>
        <p:spPr bwMode="auto">
          <a:xfrm>
            <a:off x="6059489" y="2478089"/>
            <a:ext cx="1588" cy="1038225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0" y="0"/>
              </a:cxn>
              <a:cxn ang="0">
                <a:pos x="0" y="654"/>
              </a:cxn>
            </a:cxnLst>
            <a:rect l="0" t="0" r="r" b="b"/>
            <a:pathLst>
              <a:path h="654">
                <a:moveTo>
                  <a:pt x="0" y="654"/>
                </a:moveTo>
                <a:lnTo>
                  <a:pt x="0" y="0"/>
                </a:lnTo>
                <a:lnTo>
                  <a:pt x="0" y="6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14" name="Freeform 42"/>
          <p:cNvSpPr/>
          <p:nvPr/>
        </p:nvSpPr>
        <p:spPr bwMode="auto">
          <a:xfrm>
            <a:off x="8869364" y="2478089"/>
            <a:ext cx="1588" cy="1038225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0" y="0"/>
              </a:cxn>
              <a:cxn ang="0">
                <a:pos x="0" y="654"/>
              </a:cxn>
            </a:cxnLst>
            <a:rect l="0" t="0" r="r" b="b"/>
            <a:pathLst>
              <a:path h="654">
                <a:moveTo>
                  <a:pt x="0" y="654"/>
                </a:moveTo>
                <a:lnTo>
                  <a:pt x="0" y="0"/>
                </a:lnTo>
                <a:lnTo>
                  <a:pt x="0" y="6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20" name="Rectangle 48"/>
          <p:cNvSpPr>
            <a:spLocks noChangeArrowheads="1"/>
          </p:cNvSpPr>
          <p:nvPr/>
        </p:nvSpPr>
        <p:spPr bwMode="auto">
          <a:xfrm>
            <a:off x="2524125" y="1633855"/>
            <a:ext cx="1454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 defTabSz="1216660" eaLnBrk="1" latinLnBrk="0" hangingPunct="1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新发展理念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56865" y="2117725"/>
            <a:ext cx="795020" cy="1354013"/>
            <a:chOff x="4735" y="4015"/>
            <a:chExt cx="960" cy="1635"/>
          </a:xfrm>
        </p:grpSpPr>
        <p:sp>
          <p:nvSpPr>
            <p:cNvPr id="54308" name="Freeform 36"/>
            <p:cNvSpPr/>
            <p:nvPr/>
          </p:nvSpPr>
          <p:spPr bwMode="auto">
            <a:xfrm>
              <a:off x="5198" y="4015"/>
              <a:ext cx="3" cy="1635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0" y="0"/>
                </a:cxn>
                <a:cxn ang="0">
                  <a:pos x="0" y="654"/>
                </a:cxn>
              </a:cxnLst>
              <a:rect l="0" t="0" r="r" b="b"/>
              <a:pathLst>
                <a:path h="654">
                  <a:moveTo>
                    <a:pt x="0" y="654"/>
                  </a:moveTo>
                  <a:lnTo>
                    <a:pt x="0" y="0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>
              <a:off x="4735" y="409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C33736"/>
                </a:solidFill>
              </a:endParaRPr>
            </a:p>
          </p:txBody>
        </p:sp>
        <p:sp>
          <p:nvSpPr>
            <p:cNvPr id="32" name="Oval 6"/>
            <p:cNvSpPr>
              <a:spLocks noChangeArrowheads="1"/>
            </p:cNvSpPr>
            <p:nvPr/>
          </p:nvSpPr>
          <p:spPr bwMode="auto">
            <a:xfrm>
              <a:off x="4861" y="4219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852" y="4313"/>
              <a:ext cx="722" cy="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C3373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253230" y="3967480"/>
            <a:ext cx="795020" cy="1200785"/>
            <a:chOff x="6938" y="6132"/>
            <a:chExt cx="960" cy="1450"/>
          </a:xfrm>
        </p:grpSpPr>
        <p:sp>
          <p:nvSpPr>
            <p:cNvPr id="47" name="Freeform 5"/>
            <p:cNvSpPr/>
            <p:nvPr/>
          </p:nvSpPr>
          <p:spPr bwMode="auto">
            <a:xfrm rot="10800000">
              <a:off x="6938" y="613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C33736"/>
                </a:solidFill>
              </a:endParaRPr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 rot="10800000">
              <a:off x="7065" y="6753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061" y="6886"/>
              <a:ext cx="722" cy="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C3373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63565" y="2117725"/>
            <a:ext cx="795020" cy="1200785"/>
            <a:chOff x="9144" y="4092"/>
            <a:chExt cx="960" cy="1450"/>
          </a:xfrm>
        </p:grpSpPr>
        <p:sp>
          <p:nvSpPr>
            <p:cNvPr id="39" name="Freeform 5"/>
            <p:cNvSpPr/>
            <p:nvPr/>
          </p:nvSpPr>
          <p:spPr bwMode="auto">
            <a:xfrm>
              <a:off x="9144" y="409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C33736"/>
                </a:solidFill>
              </a:endParaRPr>
            </a:p>
          </p:txBody>
        </p:sp>
        <p:sp>
          <p:nvSpPr>
            <p:cNvPr id="40" name="Oval 6"/>
            <p:cNvSpPr>
              <a:spLocks noChangeArrowheads="1"/>
            </p:cNvSpPr>
            <p:nvPr/>
          </p:nvSpPr>
          <p:spPr bwMode="auto">
            <a:xfrm>
              <a:off x="9271" y="4219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271" y="4328"/>
              <a:ext cx="722" cy="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C3373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061200" y="3967480"/>
            <a:ext cx="795020" cy="1200785"/>
            <a:chOff x="11367" y="6132"/>
            <a:chExt cx="960" cy="1450"/>
          </a:xfrm>
        </p:grpSpPr>
        <p:sp>
          <p:nvSpPr>
            <p:cNvPr id="51" name="Freeform 5"/>
            <p:cNvSpPr/>
            <p:nvPr/>
          </p:nvSpPr>
          <p:spPr bwMode="auto">
            <a:xfrm rot="10800000">
              <a:off x="11367" y="613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C33736"/>
                </a:solidFill>
              </a:endParaRPr>
            </a:p>
          </p:txBody>
        </p:sp>
        <p:sp>
          <p:nvSpPr>
            <p:cNvPr id="52" name="Oval 6"/>
            <p:cNvSpPr>
              <a:spLocks noChangeArrowheads="1"/>
            </p:cNvSpPr>
            <p:nvPr/>
          </p:nvSpPr>
          <p:spPr bwMode="auto">
            <a:xfrm rot="10800000">
              <a:off x="11494" y="6753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466" y="6877"/>
              <a:ext cx="722" cy="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C3373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468360" y="2117725"/>
            <a:ext cx="795020" cy="1200785"/>
            <a:chOff x="13552" y="4092"/>
            <a:chExt cx="960" cy="1450"/>
          </a:xfrm>
        </p:grpSpPr>
        <p:sp>
          <p:nvSpPr>
            <p:cNvPr id="43" name="Freeform 5"/>
            <p:cNvSpPr/>
            <p:nvPr/>
          </p:nvSpPr>
          <p:spPr bwMode="auto">
            <a:xfrm>
              <a:off x="13552" y="4092"/>
              <a:ext cx="960" cy="1450"/>
            </a:xfrm>
            <a:custGeom>
              <a:avLst/>
              <a:gdLst/>
              <a:ahLst/>
              <a:cxnLst>
                <a:cxn ang="0">
                  <a:pos x="272" y="136"/>
                </a:cxn>
                <a:cxn ang="0">
                  <a:pos x="136" y="411"/>
                </a:cxn>
                <a:cxn ang="0">
                  <a:pos x="0" y="136"/>
                </a:cxn>
                <a:cxn ang="0">
                  <a:pos x="136" y="0"/>
                </a:cxn>
                <a:cxn ang="0">
                  <a:pos x="272" y="136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solidFill>
                  <a:srgbClr val="C33736"/>
                </a:solidFill>
              </a:endParaRPr>
            </a:p>
          </p:txBody>
        </p:sp>
        <p:sp>
          <p:nvSpPr>
            <p:cNvPr id="44" name="Oval 6"/>
            <p:cNvSpPr>
              <a:spLocks noChangeArrowheads="1"/>
            </p:cNvSpPr>
            <p:nvPr/>
          </p:nvSpPr>
          <p:spPr bwMode="auto">
            <a:xfrm>
              <a:off x="13678" y="4219"/>
              <a:ext cx="706" cy="702"/>
            </a:xfrm>
            <a:prstGeom prst="ellipse">
              <a:avLst/>
            </a:prstGeom>
            <a:solidFill>
              <a:srgbClr val="FAFAF8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33736"/>
                </a:solidFill>
                <a:effectLst/>
                <a:uLnTx/>
                <a:uFillTx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675" y="4318"/>
              <a:ext cx="722" cy="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C3373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Rectangle 48"/>
          <p:cNvSpPr>
            <a:spLocks noChangeArrowheads="1"/>
          </p:cNvSpPr>
          <p:nvPr/>
        </p:nvSpPr>
        <p:spPr bwMode="auto">
          <a:xfrm>
            <a:off x="3552190" y="5306060"/>
            <a:ext cx="2116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 defTabSz="1216660" eaLnBrk="1" latinLnBrk="0" hangingPunct="1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人类命运共同体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5258435" y="1633855"/>
            <a:ext cx="1578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l" defTabSz="1216660" eaLnBrk="1" latinLnBrk="0" hangingPunct="1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乡村振兴战略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6458585" y="5306060"/>
            <a:ext cx="2131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l" defTabSz="1216660" eaLnBrk="1" latinLnBrk="0" hangingPunct="1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如何看待共享经济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7505065" y="1633855"/>
            <a:ext cx="2695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 defTabSz="1216660" eaLnBrk="1" latinLnBrk="0" hangingPunct="1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移动支付与无现金社会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944880" y="441325"/>
            <a:ext cx="2428875" cy="30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学术名栏示例</a:t>
            </a:r>
            <a:r>
              <a:rPr lang="en-US" altLang="zh-CN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endParaRPr lang="zh-CN" altLang="en-US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54278" grpId="2" animBg="1"/>
      <p:bldP spid="54279" grpId="2" animBg="1"/>
      <p:bldP spid="54296" grpId="2" animBg="1"/>
      <p:bldP spid="54297" grpId="2" animBg="1"/>
      <p:bldP spid="54298" grpId="2" animBg="1"/>
      <p:bldP spid="54299" grpId="2" animBg="1"/>
      <p:bldP spid="5430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1122680" y="1721485"/>
            <a:ext cx="3533775" cy="407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lnSpc>
                <a:spcPct val="180000"/>
              </a:lnSpc>
              <a:spcBef>
                <a:spcPts val="2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</a:pPr>
            <a:r>
              <a:rPr lang="zh-CN" altLang="en-US" sz="1600" b="1">
                <a:solidFill>
                  <a:srgbClr val="C33736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超星期刊“域出版”被写入《中国期刊史》，《中国期刊史》是由中国期刊协会组织编撰，国家出版基金项目资助，现已由人民出版社出版发行。该著作是客观反映中国期刊产生、发展、壮大及转型的一部著作。这部著作不仅准确地记录了中国期刊的发展历程，而且科学地总结了中国期刊的发展规律和历史经验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1205865" y="658495"/>
            <a:ext cx="4446270" cy="30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超星期刊“域出版”被写入《中国期刊史》</a:t>
            </a:r>
            <a:r>
              <a:rPr lang="en-US" altLang="zh-CN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endParaRPr lang="zh-CN" altLang="en-US" i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99710" y="1955165"/>
            <a:ext cx="2727325" cy="3799840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950" y="1955800"/>
            <a:ext cx="2725420" cy="3799205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8565" y="2199005"/>
            <a:ext cx="5605780" cy="32918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7190" y="1358265"/>
            <a:ext cx="6447790" cy="2294890"/>
          </a:xfrm>
          <a:prstGeom prst="rect">
            <a:avLst/>
          </a:prstGeom>
          <a:solidFill>
            <a:srgbClr val="C3373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88490" y="2538095"/>
            <a:ext cx="1478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录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87115" y="2569210"/>
            <a:ext cx="3074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>
                <a:solidFill>
                  <a:schemeClr val="bg1"/>
                </a:solidFill>
                <a:latin typeface="Arial" panose="020B0604020202020204" pitchFamily="34" charset="0"/>
                <a:ea typeface="方正清刻本悦宋简体" panose="02000000000000000000" charset="-122"/>
              </a:rPr>
              <a:t>CONTENTS</a:t>
            </a:r>
            <a:endParaRPr lang="en-US" altLang="zh-CN" sz="4000">
              <a:solidFill>
                <a:schemeClr val="bg1"/>
              </a:solidFill>
              <a:latin typeface="Arial" panose="020B0604020202020204" pitchFamily="34" charset="0"/>
              <a:ea typeface="方正清刻本悦宋简体" panose="02000000000000000000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3413125" y="2627630"/>
            <a:ext cx="186055" cy="5899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657465" y="1877695"/>
            <a:ext cx="83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b="1">
                <a:solidFill>
                  <a:srgbClr val="C33736"/>
                </a:solidFill>
                <a:latin typeface="Arial" panose="020B0604020202020204" pitchFamily="34" charset="0"/>
              </a:rPr>
              <a:t>01</a:t>
            </a:r>
            <a:endParaRPr lang="en-US" altLang="zh-CN" sz="3600" b="1">
              <a:solidFill>
                <a:srgbClr val="C33736"/>
              </a:solidFill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93455" y="1908810"/>
            <a:ext cx="249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超星期刊介绍</a:t>
            </a:r>
            <a:endParaRPr lang="zh-CN" altLang="en-US" sz="28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57465" y="2893695"/>
            <a:ext cx="83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b="1">
                <a:solidFill>
                  <a:srgbClr val="C33736"/>
                </a:solidFill>
                <a:latin typeface="Arial" panose="020B0604020202020204" pitchFamily="34" charset="0"/>
              </a:rPr>
              <a:t>02</a:t>
            </a:r>
            <a:endParaRPr lang="en-US" altLang="zh-CN" sz="3600" b="1">
              <a:solidFill>
                <a:srgbClr val="C33736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57465" y="3909695"/>
            <a:ext cx="83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b="1">
                <a:solidFill>
                  <a:srgbClr val="C33736"/>
                </a:solidFill>
                <a:latin typeface="Arial" panose="020B0604020202020204" pitchFamily="34" charset="0"/>
              </a:rPr>
              <a:t>03</a:t>
            </a:r>
            <a:endParaRPr lang="en-US" altLang="zh-CN" sz="3600" b="1">
              <a:solidFill>
                <a:srgbClr val="C33736"/>
              </a:solidFill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57465" y="4925695"/>
            <a:ext cx="834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b="1">
                <a:solidFill>
                  <a:srgbClr val="C33736"/>
                </a:solidFill>
                <a:latin typeface="Arial" panose="020B0604020202020204" pitchFamily="34" charset="0"/>
              </a:rPr>
              <a:t>04</a:t>
            </a:r>
            <a:endParaRPr lang="en-US" altLang="zh-CN" sz="3600" b="1">
              <a:solidFill>
                <a:srgbClr val="C33736"/>
              </a:solidFill>
              <a:latin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93455" y="2924810"/>
            <a:ext cx="249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产品特色</a:t>
            </a:r>
            <a:endParaRPr lang="zh-CN" altLang="en-US" sz="28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12505" y="3940810"/>
            <a:ext cx="249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出版品质</a:t>
            </a:r>
            <a:endParaRPr lang="zh-CN" altLang="en-US" sz="28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12505" y="4956810"/>
            <a:ext cx="249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服务优势</a:t>
            </a:r>
            <a:endParaRPr lang="zh-CN" altLang="en-US" sz="28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8" grpId="0"/>
      <p:bldP spid="19" grpId="0"/>
      <p:bldP spid="5" grpId="0"/>
      <p:bldP spid="10" grpId="0"/>
      <p:bldP spid="6" grpId="0"/>
      <p:bldP spid="11" grpId="0"/>
      <p:bldP spid="14" grpId="0"/>
      <p:bldP spid="17" grpId="0"/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45655" y="1836420"/>
            <a:ext cx="5045710" cy="3185795"/>
          </a:xfrm>
          <a:prstGeom prst="rect">
            <a:avLst/>
          </a:prstGeom>
          <a:blipFill rotWithShape="1">
            <a:blip r:embed="rId1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836420"/>
            <a:ext cx="7026910" cy="318579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1719552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0" y="5139027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1775" y="2459990"/>
            <a:ext cx="2075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0" b="1">
                <a:solidFill>
                  <a:schemeClr val="bg1"/>
                </a:solidFill>
                <a:latin typeface="Arial" panose="020B0604020202020204" pitchFamily="34" charset="0"/>
              </a:rPr>
              <a:t>03</a:t>
            </a:r>
            <a:endParaRPr lang="en-US" altLang="zh-CN" sz="1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3485" y="2903220"/>
            <a:ext cx="3785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出版品质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21"/>
          <p:cNvSpPr txBox="1"/>
          <p:nvPr/>
        </p:nvSpPr>
        <p:spPr>
          <a:xfrm>
            <a:off x="2483485" y="3136900"/>
            <a:ext cx="433197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10000"/>
              </a:lnSpc>
            </a:pPr>
            <a:r>
              <a:rPr sz="24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Publishing quality</a:t>
            </a:r>
            <a:endParaRPr sz="2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椭圆 51"/>
          <p:cNvSpPr>
            <a:spLocks noChangeArrowheads="1"/>
          </p:cNvSpPr>
          <p:nvPr/>
        </p:nvSpPr>
        <p:spPr bwMode="auto">
          <a:xfrm>
            <a:off x="1550035" y="2167255"/>
            <a:ext cx="3208655" cy="3208655"/>
          </a:xfrm>
          <a:prstGeom prst="ellipse">
            <a:avLst/>
          </a:prstGeom>
          <a:blipFill dpi="0" rotWithShape="1">
            <a:blip r:embed="rId1" cstate="screen">
              <a:grayscl/>
            </a:blip>
            <a:srcRect/>
            <a:stretch>
              <a:fillRect/>
            </a:stretch>
          </a:blipFill>
          <a:ln w="31750"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5" name="椭圆 52"/>
          <p:cNvSpPr>
            <a:spLocks noChangeArrowheads="1"/>
          </p:cNvSpPr>
          <p:nvPr/>
        </p:nvSpPr>
        <p:spPr bwMode="auto">
          <a:xfrm>
            <a:off x="4626610" y="4625975"/>
            <a:ext cx="711835" cy="711835"/>
          </a:xfrm>
          <a:prstGeom prst="ellipse">
            <a:avLst/>
          </a:prstGeom>
          <a:solidFill>
            <a:srgbClr val="C33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6" name="椭圆 53"/>
          <p:cNvSpPr>
            <a:spLocks noChangeArrowheads="1"/>
          </p:cNvSpPr>
          <p:nvPr/>
        </p:nvSpPr>
        <p:spPr bwMode="auto">
          <a:xfrm>
            <a:off x="3459480" y="1496060"/>
            <a:ext cx="528955" cy="528955"/>
          </a:xfrm>
          <a:prstGeom prst="ellipse">
            <a:avLst/>
          </a:prstGeom>
          <a:noFill/>
          <a:ln w="6350" cap="flat" cmpd="sng">
            <a:solidFill>
              <a:srgbClr val="C33736"/>
            </a:solidFill>
            <a:miter lim="800000"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7" name="矩形 9"/>
          <p:cNvSpPr/>
          <p:nvPr/>
        </p:nvSpPr>
        <p:spPr>
          <a:xfrm>
            <a:off x="6355080" y="1496060"/>
            <a:ext cx="454152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截至2017年12月31日，超星期刊总收录数量达7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0余种。其中：中文刊物6500余种，英文刊物近500种。丰富的中英文期刊资源，满足了不同语种下科研需求。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椭圆 52"/>
          <p:cNvSpPr>
            <a:spLocks noChangeArrowheads="1"/>
          </p:cNvSpPr>
          <p:nvPr/>
        </p:nvSpPr>
        <p:spPr bwMode="auto">
          <a:xfrm>
            <a:off x="935990" y="4625975"/>
            <a:ext cx="750570" cy="750570"/>
          </a:xfrm>
          <a:prstGeom prst="ellipse">
            <a:avLst/>
          </a:prstGeom>
          <a:noFill/>
          <a:ln>
            <a:solidFill>
              <a:srgbClr val="C33736"/>
            </a:solidFill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14" name="矩形 13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12445" y="350520"/>
            <a:ext cx="1452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收录情况</a:t>
            </a:r>
            <a:endParaRPr lang="zh-CN" altLang="zh-CN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椭圆 52"/>
          <p:cNvSpPr>
            <a:spLocks noChangeArrowheads="1"/>
          </p:cNvSpPr>
          <p:nvPr/>
        </p:nvSpPr>
        <p:spPr bwMode="auto">
          <a:xfrm>
            <a:off x="1477645" y="2404110"/>
            <a:ext cx="288290" cy="288290"/>
          </a:xfrm>
          <a:prstGeom prst="ellipse">
            <a:avLst/>
          </a:prstGeom>
          <a:solidFill>
            <a:srgbClr val="C33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椭圆 52"/>
          <p:cNvSpPr>
            <a:spLocks noChangeArrowheads="1"/>
          </p:cNvSpPr>
          <p:nvPr/>
        </p:nvSpPr>
        <p:spPr bwMode="auto">
          <a:xfrm>
            <a:off x="2682240" y="5518150"/>
            <a:ext cx="270510" cy="270510"/>
          </a:xfrm>
          <a:prstGeom prst="ellipse">
            <a:avLst/>
          </a:prstGeom>
          <a:noFill/>
          <a:ln>
            <a:solidFill>
              <a:srgbClr val="C33736"/>
            </a:solidFill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椭圆 52"/>
          <p:cNvSpPr>
            <a:spLocks noChangeArrowheads="1"/>
          </p:cNvSpPr>
          <p:nvPr/>
        </p:nvSpPr>
        <p:spPr bwMode="auto">
          <a:xfrm>
            <a:off x="4142105" y="1909445"/>
            <a:ext cx="257810" cy="257810"/>
          </a:xfrm>
          <a:prstGeom prst="ellipse">
            <a:avLst/>
          </a:prstGeom>
          <a:solidFill>
            <a:srgbClr val="C33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55080" y="3724910"/>
            <a:ext cx="37458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超星期刊总收录数量：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7200 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余种</a:t>
            </a:r>
            <a:endParaRPr lang="zh-CN" altLang="en-US" sz="1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55080" y="4460240"/>
            <a:ext cx="29597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其中：中文刊物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6500 </a:t>
            </a:r>
            <a:r>
              <a:rPr lang="zh-CN" altLang="en-US" sz="1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余种</a:t>
            </a:r>
            <a:endParaRPr lang="zh-CN" altLang="en-US" sz="16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5080" y="5172075"/>
            <a:ext cx="21774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英文刊物 </a:t>
            </a:r>
            <a:r>
              <a:rPr lang="zh-CN" altLang="en-US" sz="1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近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500 </a:t>
            </a:r>
            <a:r>
              <a:rPr lang="zh-CN" altLang="en-US" sz="16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</a:t>
            </a:r>
            <a:endParaRPr lang="zh-CN" altLang="en-US" sz="16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/>
      <p:bldP spid="5125" grpId="0" animBg="1"/>
      <p:bldP spid="5125" grpId="1" bldLvl="0" animBg="1"/>
      <p:bldP spid="5126" grpId="0" animBg="1"/>
      <p:bldP spid="5126" grpId="1" bldLvl="0" animBg="1"/>
      <p:bldP spid="77" grpId="0"/>
      <p:bldP spid="10" grpId="0" animBg="1"/>
      <p:bldP spid="10" grpId="1" bldLvl="0" animBg="1"/>
      <p:bldP spid="2" grpId="0" animBg="1"/>
      <p:bldP spid="2" grpId="1" bldLvl="0" animBg="1"/>
      <p:bldP spid="3" grpId="0" animBg="1"/>
      <p:bldP spid="3" grpId="1" bldLvl="0" animBg="1"/>
      <p:bldP spid="4" grpId="0" animBg="1"/>
      <p:bldP spid="4" grpId="1" bldLvl="0" animBg="1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22020" y="894715"/>
            <a:ext cx="1935480" cy="381000"/>
          </a:xfrm>
          <a:prstGeom prst="roundRect">
            <a:avLst>
              <a:gd name="adj" fmla="val 50000"/>
            </a:avLst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收录情况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矩形 9"/>
          <p:cNvSpPr/>
          <p:nvPr/>
        </p:nvSpPr>
        <p:spPr>
          <a:xfrm>
            <a:off x="922020" y="1586865"/>
            <a:ext cx="3516630" cy="30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学术刊物5920种，基础教育类刊物340种，大众刊物740种，满足了不同群体的阅读需求；北大中文核心收录刊物达1300种，保证了期刊资源的学术质量。超星独有期刊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920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种。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" name="图片 3" descr="红表头表格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6180" y="4255770"/>
            <a:ext cx="6191885" cy="1604645"/>
          </a:xfrm>
          <a:prstGeom prst="rect">
            <a:avLst/>
          </a:prstGeom>
          <a:ln>
            <a:solidFill>
              <a:srgbClr val="FF0000">
                <a:alpha val="50000"/>
              </a:srgbClr>
            </a:solidFill>
          </a:ln>
        </p:spPr>
      </p:pic>
      <p:pic>
        <p:nvPicPr>
          <p:cNvPr id="5" name="图片 4" descr="红表头表格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545" y="2501265"/>
            <a:ext cx="6198235" cy="1754505"/>
          </a:xfrm>
          <a:prstGeom prst="rect">
            <a:avLst/>
          </a:prstGeom>
          <a:ln>
            <a:solidFill>
              <a:srgbClr val="FF0000">
                <a:alpha val="50000"/>
              </a:srgbClr>
            </a:solidFill>
          </a:ln>
        </p:spPr>
      </p:pic>
      <p:pic>
        <p:nvPicPr>
          <p:cNvPr id="3" name="图片 2" descr="TIM图片201803291635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180" y="894715"/>
            <a:ext cx="6196330" cy="1606550"/>
          </a:xfrm>
          <a:prstGeom prst="rect">
            <a:avLst/>
          </a:prstGeom>
          <a:ln>
            <a:solidFill>
              <a:srgbClr val="FF0000">
                <a:alpha val="50000"/>
              </a:srgbClr>
            </a:solidFill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9"/>
          <p:cNvSpPr/>
          <p:nvPr/>
        </p:nvSpPr>
        <p:spPr>
          <a:xfrm>
            <a:off x="892810" y="1396365"/>
            <a:ext cx="321437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>
                <a:latin typeface="+mn-ea"/>
                <a:sym typeface="+mn-ea"/>
              </a:rPr>
              <a:t>    </a:t>
            </a:r>
            <a:r>
              <a:rPr lang="zh-CN" altLang="en-US">
                <a:latin typeface="+mn-ea"/>
                <a:sym typeface="+mn-ea"/>
              </a:rPr>
              <a:t>超星期刊收录的期刊涵盖了86个学科分类，保证了不同学科、不同行业的用户的阅读需求。具体学科类别及对应的期刊收录情况见下表（部分）：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TIM图片20180329164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8965" y="1574165"/>
            <a:ext cx="6842760" cy="379920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12058650" y="1459230"/>
            <a:ext cx="153670" cy="39801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09655" y="145859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52" name="矩形 51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512445" y="350520"/>
            <a:ext cx="2021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数据加工情况</a:t>
            </a:r>
            <a:r>
              <a: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超星大楼"/>
          <p:cNvPicPr>
            <a:picLocks noChangeAspect="1"/>
          </p:cNvPicPr>
          <p:nvPr/>
        </p:nvPicPr>
        <p:blipFill>
          <a:blip r:embed="rId1" cstate="print"/>
          <a:srcRect t="6687" r="3063" b="3787"/>
          <a:stretch>
            <a:fillRect/>
          </a:stretch>
        </p:blipFill>
        <p:spPr>
          <a:xfrm>
            <a:off x="5902325" y="1970405"/>
            <a:ext cx="6309995" cy="3632200"/>
          </a:xfrm>
          <a:prstGeom prst="rect">
            <a:avLst/>
          </a:prstGeom>
        </p:spPr>
      </p:pic>
      <p:sp>
        <p:nvSpPr>
          <p:cNvPr id="77" name="矩形 9"/>
          <p:cNvSpPr/>
          <p:nvPr/>
        </p:nvSpPr>
        <p:spPr>
          <a:xfrm>
            <a:off x="649605" y="1753235"/>
            <a:ext cx="4762500" cy="244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>
                <a:latin typeface="+mn-ea"/>
                <a:sym typeface="+mn-ea"/>
              </a:rPr>
              <a:t>    </a:t>
            </a:r>
            <a:r>
              <a:rPr lang="zh-CN" altLang="en-US">
                <a:latin typeface="+mn-ea"/>
                <a:sym typeface="+mn-ea"/>
              </a:rPr>
              <a:t>超星集团成立了上千人的数据加工与校对团队，打造了一条完备的数据生产链条，保证了流媒体格式期刊文章的更新速度与质量。超星期刊数据更新速度相比于其他数据库厂商，平均可快7天左右。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12058650" y="1459230"/>
            <a:ext cx="153670" cy="39801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09655" y="145859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52" name="矩形 51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512445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数据加工情况</a:t>
            </a:r>
            <a:r>
              <a:rPr lang="en-US" altLang="zh-CN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7" name="矩形 9"/>
          <p:cNvSpPr/>
          <p:nvPr/>
        </p:nvSpPr>
        <p:spPr>
          <a:xfrm>
            <a:off x="604520" y="1594485"/>
            <a:ext cx="348805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latin typeface="+mn-ea"/>
                <a:sym typeface="+mn-ea"/>
              </a:rPr>
              <a:t>    </a:t>
            </a:r>
            <a:r>
              <a:rPr lang="zh-CN" altLang="en-US">
                <a:latin typeface="+mn-ea"/>
                <a:sym typeface="+mn-ea"/>
              </a:rPr>
              <a:t>PC 端PDF全文 </a:t>
            </a:r>
            <a:r>
              <a:rPr lang="zh-CN" altLang="en-US" b="1">
                <a:solidFill>
                  <a:srgbClr val="C00000"/>
                </a:solidFill>
                <a:latin typeface="+mn-ea"/>
                <a:sym typeface="+mn-ea"/>
              </a:rPr>
              <a:t>1077万篇</a:t>
            </a:r>
            <a:r>
              <a:rPr lang="zh-CN" altLang="en-US">
                <a:latin typeface="+mn-ea"/>
                <a:sym typeface="+mn-ea"/>
              </a:rPr>
              <a:t>，移动端PDF全文 </a:t>
            </a:r>
            <a:r>
              <a:rPr lang="zh-CN" altLang="en-US" b="1">
                <a:solidFill>
                  <a:srgbClr val="C00000"/>
                </a:solidFill>
                <a:latin typeface="+mn-ea"/>
                <a:sym typeface="+mn-ea"/>
              </a:rPr>
              <a:t>1121万篇</a:t>
            </a:r>
            <a:r>
              <a:rPr lang="zh-CN" altLang="en-US">
                <a:latin typeface="+mn-ea"/>
                <a:sym typeface="+mn-ea"/>
              </a:rPr>
              <a:t>，PC 端流媒体全文 </a:t>
            </a:r>
            <a:r>
              <a:rPr lang="zh-CN" altLang="en-US" b="1">
                <a:solidFill>
                  <a:srgbClr val="C00000"/>
                </a:solidFill>
                <a:latin typeface="+mn-ea"/>
                <a:sym typeface="+mn-ea"/>
              </a:rPr>
              <a:t>793万篇</a:t>
            </a:r>
            <a:r>
              <a:rPr lang="zh-CN" altLang="en-US">
                <a:latin typeface="+mn-ea"/>
                <a:sym typeface="+mn-ea"/>
              </a:rPr>
              <a:t>，移动端流媒体全文 </a:t>
            </a:r>
            <a:r>
              <a:rPr lang="zh-CN" altLang="en-US" b="1">
                <a:solidFill>
                  <a:srgbClr val="C00000"/>
                </a:solidFill>
                <a:latin typeface="+mn-ea"/>
                <a:sym typeface="+mn-ea"/>
              </a:rPr>
              <a:t>820万篇</a:t>
            </a:r>
            <a:r>
              <a:rPr lang="zh-CN" altLang="en-US">
                <a:latin typeface="+mn-ea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8035" y="1594485"/>
            <a:ext cx="6325870" cy="408495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45655" y="1836420"/>
            <a:ext cx="5045710" cy="3185795"/>
          </a:xfrm>
          <a:prstGeom prst="rect">
            <a:avLst/>
          </a:prstGeom>
          <a:blipFill rotWithShape="1">
            <a:blip r:embed="rId1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836420"/>
            <a:ext cx="7026910" cy="318579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1719552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0" y="5139027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1775" y="2459990"/>
            <a:ext cx="2075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0" b="1">
                <a:solidFill>
                  <a:schemeClr val="bg1"/>
                </a:solidFill>
                <a:latin typeface="Arial" panose="020B0604020202020204" pitchFamily="34" charset="0"/>
              </a:rPr>
              <a:t>04</a:t>
            </a:r>
            <a:endParaRPr lang="en-US" altLang="zh-CN" sz="1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3485" y="2903220"/>
            <a:ext cx="3785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服务优势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21"/>
          <p:cNvSpPr txBox="1"/>
          <p:nvPr/>
        </p:nvSpPr>
        <p:spPr>
          <a:xfrm>
            <a:off x="2483485" y="3136900"/>
            <a:ext cx="433197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10000"/>
              </a:lnSpc>
            </a:pPr>
            <a:r>
              <a:rPr sz="24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Service advantages</a:t>
            </a:r>
            <a:endParaRPr sz="2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SubTitle_4"/>
          <p:cNvSpPr/>
          <p:nvPr>
            <p:custDataLst>
              <p:tags r:id="rId1"/>
            </p:custDataLst>
          </p:nvPr>
        </p:nvSpPr>
        <p:spPr>
          <a:xfrm>
            <a:off x="8656955" y="3013710"/>
            <a:ext cx="1235710" cy="571500"/>
          </a:xfrm>
          <a:prstGeom prst="rect">
            <a:avLst/>
          </a:prstGeom>
        </p:spPr>
        <p:txBody>
          <a:bodyPr anchor="ctr"/>
          <a:lstStyle/>
          <a:p>
            <a:pPr lvl="0" algn="l">
              <a:lnSpc>
                <a:spcPct val="130000"/>
              </a:lnSpc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读者培训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" name="MH_SubTitle_4"/>
          <p:cNvSpPr/>
          <p:nvPr>
            <p:custDataLst>
              <p:tags r:id="rId2"/>
            </p:custDataLst>
          </p:nvPr>
        </p:nvSpPr>
        <p:spPr>
          <a:xfrm>
            <a:off x="5922645" y="3040380"/>
            <a:ext cx="1328420" cy="567690"/>
          </a:xfrm>
          <a:prstGeom prst="rect">
            <a:avLst/>
          </a:prstGeom>
        </p:spPr>
        <p:txBody>
          <a:bodyPr anchor="ctr"/>
          <a:lstStyle/>
          <a:p>
            <a:pPr lvl="0" algn="r">
              <a:lnSpc>
                <a:spcPct val="130000"/>
              </a:lnSpc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高性价比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MH_SubTitle_4"/>
          <p:cNvSpPr/>
          <p:nvPr>
            <p:custDataLst>
              <p:tags r:id="rId3"/>
            </p:custDataLst>
          </p:nvPr>
        </p:nvSpPr>
        <p:spPr>
          <a:xfrm>
            <a:off x="950595" y="2970530"/>
            <a:ext cx="1231265" cy="552450"/>
          </a:xfrm>
          <a:prstGeom prst="rect">
            <a:avLst/>
          </a:prstGeom>
        </p:spPr>
        <p:txBody>
          <a:bodyPr anchor="ctr"/>
          <a:lstStyle/>
          <a:p>
            <a:pPr lvl="0" algn="r">
              <a:lnSpc>
                <a:spcPct val="130000"/>
              </a:lnSpc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开放原则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MH_Other_1"/>
          <p:cNvSpPr/>
          <p:nvPr>
            <p:custDataLst>
              <p:tags r:id="rId4"/>
            </p:custDataLst>
          </p:nvPr>
        </p:nvSpPr>
        <p:spPr bwMode="auto">
          <a:xfrm>
            <a:off x="9977682" y="2510152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>
              <a:defRPr/>
            </a:pPr>
            <a:endParaRPr lang="zh-CN" altLang="en-US" sz="4800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sp>
        <p:nvSpPr>
          <p:cNvPr id="13" name="MH_Other_3"/>
          <p:cNvSpPr/>
          <p:nvPr>
            <p:custDataLst>
              <p:tags r:id="rId5"/>
            </p:custDataLst>
          </p:nvPr>
        </p:nvSpPr>
        <p:spPr bwMode="auto">
          <a:xfrm>
            <a:off x="7438815" y="2486499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>
              <a:defRPr/>
            </a:pPr>
            <a:endParaRPr lang="zh-CN" altLang="en-US" sz="4800" b="1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15" name="MH_Other_5"/>
          <p:cNvSpPr/>
          <p:nvPr>
            <p:custDataLst>
              <p:tags r:id="rId6"/>
            </p:custDataLst>
          </p:nvPr>
        </p:nvSpPr>
        <p:spPr bwMode="auto">
          <a:xfrm>
            <a:off x="4847877" y="2486975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>
              <a:defRPr/>
            </a:pPr>
            <a:endParaRPr lang="zh-CN" altLang="en-US" sz="4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7" name="MH_Other_7"/>
          <p:cNvSpPr/>
          <p:nvPr>
            <p:custDataLst>
              <p:tags r:id="rId7"/>
            </p:custDataLst>
          </p:nvPr>
        </p:nvSpPr>
        <p:spPr bwMode="auto">
          <a:xfrm>
            <a:off x="2389867" y="2486818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just">
              <a:defRPr/>
            </a:pPr>
            <a:endParaRPr lang="zh-CN" altLang="en-US" sz="48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9" name="MH_SubTitle_4"/>
          <p:cNvSpPr/>
          <p:nvPr>
            <p:custDataLst>
              <p:tags r:id="rId8"/>
            </p:custDataLst>
          </p:nvPr>
        </p:nvSpPr>
        <p:spPr>
          <a:xfrm>
            <a:off x="3534410" y="2983230"/>
            <a:ext cx="1252220" cy="601980"/>
          </a:xfrm>
          <a:prstGeom prst="rect">
            <a:avLst/>
          </a:prstGeom>
        </p:spPr>
        <p:txBody>
          <a:bodyPr anchor="ctr"/>
          <a:lstStyle/>
          <a:p>
            <a:pPr lvl="0" algn="l">
              <a:lnSpc>
                <a:spcPct val="130000"/>
              </a:lnSpc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无并发数</a:t>
            </a:r>
            <a:endParaRPr lang="zh-CN" altLang="en-US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38686" y="2982277"/>
            <a:ext cx="52514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40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862286" y="3006445"/>
            <a:ext cx="58483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40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76136" y="3003201"/>
            <a:ext cx="53022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40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44222" y="2970370"/>
            <a:ext cx="5651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40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1" bldLvl="0" animBg="1"/>
      <p:bldP spid="13" grpId="1" bldLvl="0" animBg="1"/>
      <p:bldP spid="15" grpId="1" bldLvl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bldLvl="0" animBg="1"/>
      <p:bldP spid="19" grpId="0"/>
      <p:bldP spid="20" grpId="2"/>
      <p:bldP spid="21" grpId="2"/>
      <p:bldP spid="22" grpId="2"/>
      <p:bldP spid="23" grpId="1"/>
      <p:bldP spid="23" grpId="2"/>
      <p:bldP spid="23" grpId="3"/>
      <p:bldP spid="23" grpId="4"/>
      <p:bldP spid="23" grpId="5"/>
      <p:bldP spid="23" grpId="6"/>
      <p:bldP spid="23" grpId="7"/>
      <p:bldP spid="23" grpId="1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5240" y="350520"/>
            <a:ext cx="396240" cy="368300"/>
            <a:chOff x="-24" y="552"/>
            <a:chExt cx="624" cy="816"/>
          </a:xfrm>
        </p:grpSpPr>
        <p:sp>
          <p:nvSpPr>
            <p:cNvPr id="13" name="矩形 12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02920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开放原则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23"/>
          <p:cNvSpPr>
            <a:spLocks noChangeArrowheads="1"/>
          </p:cNvSpPr>
          <p:nvPr/>
        </p:nvSpPr>
        <p:spPr bwMode="auto">
          <a:xfrm>
            <a:off x="6027420" y="1957705"/>
            <a:ext cx="5208270" cy="24441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</a:t>
            </a:r>
            <a:r>
              <a:rPr lang="zh-CN" altLang="zh-CN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打破传统数据库封闭性壁垒。图书馆虽已建设了有大量服务性、平台型产品，但由于传统数据库的封闭与不开放性，形成了图书馆服务的壁垒。超星期刊可与图书馆所有服务产品无缝对接，公开所有接口，提供无偿元数据服务。</a:t>
            </a:r>
            <a:endParaRPr lang="zh-CN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0485" name="Picture 3" descr="C:\Users\Administrator\Desktop\111.jpg"/>
          <p:cNvPicPr>
            <a:picLocks noChangeAspect="1"/>
          </p:cNvPicPr>
          <p:nvPr/>
        </p:nvPicPr>
        <p:blipFill>
          <a:blip r:embed="rId1" cstate="print"/>
          <a:srcRect t="8330" b="11308"/>
          <a:stretch>
            <a:fillRect/>
          </a:stretch>
        </p:blipFill>
        <p:spPr>
          <a:xfrm>
            <a:off x="655320" y="2115185"/>
            <a:ext cx="4986020" cy="302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 flipH="1">
            <a:off x="12058650" y="1459230"/>
            <a:ext cx="153670" cy="39801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09655" y="145859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3" descr="C:\Users\Administrator\Desktop\333.jpg"/>
          <p:cNvPicPr>
            <a:picLocks noChangeAspect="1"/>
          </p:cNvPicPr>
          <p:nvPr/>
        </p:nvPicPr>
        <p:blipFill>
          <a:blip r:embed="rId1" cstate="print"/>
          <a:srcRect t="13066" b="11574"/>
          <a:stretch>
            <a:fillRect/>
          </a:stretch>
        </p:blipFill>
        <p:spPr>
          <a:xfrm>
            <a:off x="4164965" y="1783080"/>
            <a:ext cx="6505575" cy="3815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1497330" y="2346960"/>
            <a:ext cx="4002405" cy="2607945"/>
          </a:xfrm>
          <a:prstGeom prst="rect">
            <a:avLst/>
          </a:prstGeom>
          <a:solidFill>
            <a:srgbClr val="C33736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1868170" y="2773045"/>
            <a:ext cx="3260090" cy="166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FFFFFF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zh-CN" b="1" dirty="0">
                <a:solidFill>
                  <a:srgbClr val="FFFFFF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超星期刊依托多种载体，实现无并发、无下载次数限制，不受时间、空间和形态限制，可满足众多用户同时上线的需求。</a:t>
            </a:r>
            <a:endParaRPr lang="zh-CN" altLang="zh-CN" b="1" dirty="0">
              <a:solidFill>
                <a:srgbClr val="FFFFFF"/>
              </a:solidFill>
              <a:effectLst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5240" y="350520"/>
            <a:ext cx="396240" cy="368300"/>
            <a:chOff x="-24" y="552"/>
            <a:chExt cx="624" cy="816"/>
          </a:xfrm>
        </p:grpSpPr>
        <p:sp>
          <p:nvSpPr>
            <p:cNvPr id="4" name="矩形 3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02920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无并发数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2058650" y="1459230"/>
            <a:ext cx="153670" cy="39801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09655" y="145859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bldLvl="0" animBg="1"/>
      <p:bldP spid="276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45655" y="1836420"/>
            <a:ext cx="5045710" cy="3185795"/>
          </a:xfrm>
          <a:prstGeom prst="rect">
            <a:avLst/>
          </a:prstGeom>
          <a:blipFill rotWithShape="1">
            <a:blip r:embed="rId1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836420"/>
            <a:ext cx="7026910" cy="318579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1719552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0" y="5139027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1775" y="2459990"/>
            <a:ext cx="2075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0" b="1">
                <a:solidFill>
                  <a:schemeClr val="bg1"/>
                </a:solidFill>
                <a:latin typeface="Arial" panose="020B0604020202020204" pitchFamily="34" charset="0"/>
              </a:rPr>
              <a:t>01</a:t>
            </a:r>
            <a:endParaRPr lang="en-US" altLang="zh-CN" sz="1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3485" y="2818130"/>
            <a:ext cx="3785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超星期刊介绍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21"/>
          <p:cNvSpPr txBox="1"/>
          <p:nvPr/>
        </p:nvSpPr>
        <p:spPr>
          <a:xfrm>
            <a:off x="2483485" y="3519805"/>
            <a:ext cx="1830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sz="24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Introduction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877810" y="2075180"/>
            <a:ext cx="4319270" cy="2908935"/>
          </a:xfrm>
          <a:prstGeom prst="rect">
            <a:avLst/>
          </a:prstGeom>
          <a:blipFill rotWithShape="1">
            <a:blip r:embed="rId1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</a:t>
            </a:r>
            <a:endParaRPr lang="en-US" altLang="zh-CN"/>
          </a:p>
        </p:txBody>
      </p:sp>
      <p:grpSp>
        <p:nvGrpSpPr>
          <p:cNvPr id="22" name="Group 26"/>
          <p:cNvGrpSpPr/>
          <p:nvPr/>
        </p:nvGrpSpPr>
        <p:grpSpPr>
          <a:xfrm>
            <a:off x="604657" y="2024399"/>
            <a:ext cx="277647" cy="276819"/>
            <a:chOff x="2138511" y="2464802"/>
            <a:chExt cx="354012" cy="352956"/>
          </a:xfrm>
          <a:solidFill>
            <a:srgbClr val="C33736"/>
          </a:solidFill>
        </p:grpSpPr>
        <p:sp>
          <p:nvSpPr>
            <p:cNvPr id="23" name="Oval 27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4" name="Freeform 28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8" name="TextBox 42"/>
          <p:cNvSpPr txBox="1"/>
          <p:nvPr/>
        </p:nvSpPr>
        <p:spPr>
          <a:xfrm>
            <a:off x="1056005" y="1852930"/>
            <a:ext cx="6210300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目前传统数据库型期刊采用的是将期刊拆分成独立专题、独立专辑而进行独立收费的模式。不同领域的知识之间具有关联性，若用户购买的不是全库期刊，则在检索过程中很难获取与知识点相关的其他专题库中的期刊文章，导致用户科研查新漏检，使用效率低下。超星期刊为了给用户提供高品质的服务，采用了高性价比的域搜索知识服务模式，所有资源一库全包，不割裂使用，极大限度的提高检索和科研效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5240" y="350520"/>
            <a:ext cx="396240" cy="368300"/>
            <a:chOff x="-24" y="552"/>
            <a:chExt cx="624" cy="816"/>
          </a:xfrm>
        </p:grpSpPr>
        <p:sp>
          <p:nvSpPr>
            <p:cNvPr id="13" name="矩形 12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02920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高性价比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9"/>
          <p:cNvSpPr/>
          <p:nvPr/>
        </p:nvSpPr>
        <p:spPr>
          <a:xfrm>
            <a:off x="6523990" y="2324735"/>
            <a:ext cx="429768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为保证读者拥有更好的使用体验，超星期刊组织专业的客服团队，为读者提供全方位的使用培训服务。在培训服务基础上，建立起读者的使用习惯。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椭圆 52"/>
          <p:cNvSpPr>
            <a:spLocks noChangeArrowheads="1"/>
          </p:cNvSpPr>
          <p:nvPr/>
        </p:nvSpPr>
        <p:spPr bwMode="auto">
          <a:xfrm>
            <a:off x="1177925" y="4631690"/>
            <a:ext cx="628015" cy="628015"/>
          </a:xfrm>
          <a:prstGeom prst="ellipse">
            <a:avLst/>
          </a:prstGeom>
          <a:noFill/>
          <a:ln>
            <a:solidFill>
              <a:srgbClr val="C33736"/>
            </a:solidFill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15240" y="350520"/>
            <a:ext cx="396240" cy="368300"/>
            <a:chOff x="-24" y="552"/>
            <a:chExt cx="624" cy="816"/>
          </a:xfrm>
        </p:grpSpPr>
        <p:sp>
          <p:nvSpPr>
            <p:cNvPr id="2" name="矩形 1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02920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读者培训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732280" y="2105025"/>
            <a:ext cx="3154680" cy="3154680"/>
          </a:xfrm>
          <a:prstGeom prst="ellipse">
            <a:avLst/>
          </a:prstGeom>
          <a:blipFill dpi="0" rotWithShape="1">
            <a:blip r:embed="rId1" cstate="screen">
              <a:grayscl/>
            </a:blip>
            <a:srcRect/>
            <a:stretch>
              <a:fillRect/>
            </a:stretch>
          </a:blip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椭圆 52"/>
          <p:cNvSpPr>
            <a:spLocks noChangeArrowheads="1"/>
          </p:cNvSpPr>
          <p:nvPr/>
        </p:nvSpPr>
        <p:spPr bwMode="auto">
          <a:xfrm>
            <a:off x="4734560" y="4631690"/>
            <a:ext cx="711835" cy="711835"/>
          </a:xfrm>
          <a:prstGeom prst="ellipse">
            <a:avLst/>
          </a:prstGeom>
          <a:solidFill>
            <a:srgbClr val="C33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椭圆 53"/>
          <p:cNvSpPr>
            <a:spLocks noChangeArrowheads="1"/>
          </p:cNvSpPr>
          <p:nvPr/>
        </p:nvSpPr>
        <p:spPr bwMode="auto">
          <a:xfrm>
            <a:off x="3628390" y="1556385"/>
            <a:ext cx="528955" cy="528955"/>
          </a:xfrm>
          <a:prstGeom prst="ellipse">
            <a:avLst/>
          </a:prstGeom>
          <a:noFill/>
          <a:ln w="6350" cap="flat" cmpd="sng">
            <a:solidFill>
              <a:srgbClr val="C33736"/>
            </a:solidFill>
            <a:miter lim="800000"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椭圆 52"/>
          <p:cNvSpPr>
            <a:spLocks noChangeArrowheads="1"/>
          </p:cNvSpPr>
          <p:nvPr/>
        </p:nvSpPr>
        <p:spPr bwMode="auto">
          <a:xfrm>
            <a:off x="1659255" y="2528570"/>
            <a:ext cx="288290" cy="288290"/>
          </a:xfrm>
          <a:prstGeom prst="ellipse">
            <a:avLst/>
          </a:prstGeom>
          <a:solidFill>
            <a:srgbClr val="C33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椭圆 52"/>
          <p:cNvSpPr>
            <a:spLocks noChangeArrowheads="1"/>
          </p:cNvSpPr>
          <p:nvPr/>
        </p:nvSpPr>
        <p:spPr bwMode="auto">
          <a:xfrm>
            <a:off x="2851150" y="5578475"/>
            <a:ext cx="270510" cy="270510"/>
          </a:xfrm>
          <a:prstGeom prst="ellipse">
            <a:avLst/>
          </a:prstGeom>
          <a:noFill/>
          <a:ln>
            <a:solidFill>
              <a:srgbClr val="C33736"/>
            </a:solidFill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" name="椭圆 52"/>
          <p:cNvSpPr>
            <a:spLocks noChangeArrowheads="1"/>
          </p:cNvSpPr>
          <p:nvPr/>
        </p:nvSpPr>
        <p:spPr bwMode="auto">
          <a:xfrm>
            <a:off x="4311015" y="1969770"/>
            <a:ext cx="257810" cy="257810"/>
          </a:xfrm>
          <a:prstGeom prst="ellipse">
            <a:avLst/>
          </a:prstGeom>
          <a:solidFill>
            <a:srgbClr val="C33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 flipH="1">
            <a:off x="12058650" y="1459230"/>
            <a:ext cx="153670" cy="39801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1209655" y="145859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0" grpId="0" animBg="1"/>
      <p:bldP spid="10" grpId="1" bldLvl="0" animBg="1"/>
      <p:bldP spid="17" grpId="0" animBg="1"/>
      <p:bldP spid="17" grpId="1" bldLvl="0" animBg="1"/>
      <p:bldP spid="18" grpId="0" animBg="1"/>
      <p:bldP spid="18" grpId="1" bldLvl="0" animBg="1"/>
      <p:bldP spid="21" grpId="0" animBg="1"/>
      <p:bldP spid="21" grpId="1" bldLvl="0" animBg="1"/>
      <p:bldP spid="22" grpId="0" animBg="1"/>
      <p:bldP spid="22" grpId="1" bldLvl="0" animBg="1"/>
      <p:bldP spid="23" grpId="0" animBg="1"/>
      <p:bldP spid="23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959465" y="35242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>
            <a:off x="11837670" y="352425"/>
            <a:ext cx="359410" cy="1964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12745" y="3509010"/>
            <a:ext cx="68948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72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THANK </a:t>
            </a:r>
            <a:r>
              <a:rPr lang="en-US" altLang="zh-CN" sz="7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YOU</a:t>
            </a:r>
            <a:endParaRPr lang="en-US" altLang="zh-CN" sz="7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34255" y="2028190"/>
            <a:ext cx="2544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7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谢 谢</a:t>
            </a:r>
            <a:endParaRPr lang="zh-CN" altLang="en-US" sz="7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95420" y="2242185"/>
            <a:ext cx="7230745" cy="283527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5" name="矩形 14"/>
          <p:cNvSpPr/>
          <p:nvPr/>
        </p:nvSpPr>
        <p:spPr>
          <a:xfrm rot="16200000">
            <a:off x="901065" y="2251075"/>
            <a:ext cx="2856230" cy="2839720"/>
          </a:xfrm>
          <a:prstGeom prst="rect">
            <a:avLst/>
          </a:prstGeom>
          <a:blipFill rotWithShape="1">
            <a:blip r:embed="rId1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908685" y="2242185"/>
            <a:ext cx="2839085" cy="2856865"/>
          </a:xfrm>
          <a:prstGeom prst="rect">
            <a:avLst/>
          </a:prstGeom>
          <a:solidFill>
            <a:srgbClr val="C3373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343660" y="2890520"/>
            <a:ext cx="1818005" cy="1421765"/>
            <a:chOff x="2009774" y="2309813"/>
            <a:chExt cx="742951" cy="581025"/>
          </a:xfrm>
        </p:grpSpPr>
        <p:sp>
          <p:nvSpPr>
            <p:cNvPr id="4" name="Freeform 110"/>
            <p:cNvSpPr>
              <a:spLocks noEditPoints="1"/>
            </p:cNvSpPr>
            <p:nvPr/>
          </p:nvSpPr>
          <p:spPr bwMode="auto">
            <a:xfrm>
              <a:off x="2098675" y="2317750"/>
              <a:ext cx="552450" cy="352425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Freeform 111"/>
            <p:cNvSpPr>
              <a:spLocks noEditPoints="1"/>
            </p:cNvSpPr>
            <p:nvPr/>
          </p:nvSpPr>
          <p:spPr bwMode="auto">
            <a:xfrm>
              <a:off x="2009774" y="2690813"/>
              <a:ext cx="730250" cy="200025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112"/>
            <p:cNvSpPr>
              <a:spLocks noEditPoints="1"/>
            </p:cNvSpPr>
            <p:nvPr/>
          </p:nvSpPr>
          <p:spPr bwMode="auto">
            <a:xfrm>
              <a:off x="2108201" y="2309813"/>
              <a:ext cx="563563" cy="352425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13"/>
            <p:cNvSpPr>
              <a:spLocks noEditPoints="1"/>
            </p:cNvSpPr>
            <p:nvPr/>
          </p:nvSpPr>
          <p:spPr bwMode="auto">
            <a:xfrm>
              <a:off x="2019300" y="2678113"/>
              <a:ext cx="733425" cy="19208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7061" tIns="53531" rIns="107061" bIns="5353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8" name="TextBox 8"/>
          <p:cNvSpPr txBox="1"/>
          <p:nvPr/>
        </p:nvSpPr>
        <p:spPr>
          <a:xfrm>
            <a:off x="4304665" y="2565400"/>
            <a:ext cx="663829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随着互联网技术的发展，在线学术期刊数据库凭借其覆盖面广、资料全、更新速度快等优势，逐渐取代了纸刊成为了高校和科研工作者查阅资料的首选。但是，随着时间的推移，数据库模式也逐渐显示出了其弱化学术期刊栏目、缺乏凝聚某领域学术共同体、难以适应用户阅读习惯向移动端转型等弊端。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10" name="矩形 9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12445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超星期刊介绍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bldLvl="0" animBg="1"/>
      <p:bldP spid="15" grpId="0" bldLvl="0" animBg="1"/>
      <p:bldP spid="18" grpId="0" bldLvl="0" animBg="1"/>
      <p:bldP spid="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6035" y="2038350"/>
            <a:ext cx="5161915" cy="2740660"/>
          </a:xfrm>
          <a:prstGeom prst="rect">
            <a:avLst/>
          </a:prstGeom>
          <a:blipFill rotWithShape="1">
            <a:blip r:embed="rId1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26035" y="1459230"/>
            <a:ext cx="579755" cy="57975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flipH="1">
            <a:off x="12058650" y="1459230"/>
            <a:ext cx="153670" cy="39801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09655" y="1458595"/>
            <a:ext cx="669290" cy="34163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1"/>
          <p:cNvSpPr txBox="1"/>
          <p:nvPr/>
        </p:nvSpPr>
        <p:spPr>
          <a:xfrm>
            <a:off x="5533390" y="2038350"/>
            <a:ext cx="54413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zh-CN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面对上述问题，超星提出了基于“域出版”的超星期刊服务解决思路和解决方案。“域出版”即以“专域”为编辑、出版和传播的基本单元，借助社交媒体、大数据、人工智能等技术，形成的一种新型的、特色的期刊在线出版与传播模式。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8" grpId="0" bldLvl="0" animBg="1"/>
      <p:bldP spid="7" grpId="0" bldLvl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45655" y="1836420"/>
            <a:ext cx="5045710" cy="3185795"/>
          </a:xfrm>
          <a:prstGeom prst="rect">
            <a:avLst/>
          </a:prstGeom>
          <a:blipFill rotWithShape="1">
            <a:blip r:embed="rId1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836420"/>
            <a:ext cx="7026910" cy="318579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1719552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0" y="5139027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>
            <a:outerShdw blurRad="6350" dist="254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31775" y="2459990"/>
            <a:ext cx="2075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0" b="1">
                <a:solidFill>
                  <a:schemeClr val="bg1"/>
                </a:solidFill>
                <a:latin typeface="Arial" panose="020B0604020202020204" pitchFamily="34" charset="0"/>
              </a:rPr>
              <a:t>02</a:t>
            </a:r>
            <a:endParaRPr lang="en-US" altLang="zh-CN" sz="1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3485" y="2903220"/>
            <a:ext cx="3785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产品特色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21"/>
          <p:cNvSpPr txBox="1"/>
          <p:nvPr/>
        </p:nvSpPr>
        <p:spPr>
          <a:xfrm>
            <a:off x="2483485" y="3136900"/>
            <a:ext cx="433197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10000"/>
              </a:lnSpc>
            </a:pPr>
            <a:r>
              <a:rPr sz="24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Features</a:t>
            </a:r>
            <a:endParaRPr sz="2400" dirty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Freeform 9"/>
          <p:cNvSpPr/>
          <p:nvPr/>
        </p:nvSpPr>
        <p:spPr bwMode="auto">
          <a:xfrm>
            <a:off x="4515485" y="2106295"/>
            <a:ext cx="1176020" cy="1353820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68" name="Freeform 12"/>
          <p:cNvSpPr/>
          <p:nvPr/>
        </p:nvSpPr>
        <p:spPr bwMode="auto">
          <a:xfrm>
            <a:off x="4526280" y="3589655"/>
            <a:ext cx="1174115" cy="1353820"/>
          </a:xfrm>
          <a:custGeom>
            <a:avLst/>
            <a:gdLst>
              <a:gd name="T0" fmla="*/ 319 w 637"/>
              <a:gd name="T1" fmla="*/ 0 h 734"/>
              <a:gd name="T2" fmla="*/ 0 w 637"/>
              <a:gd name="T3" fmla="*/ 182 h 734"/>
              <a:gd name="T4" fmla="*/ 0 w 637"/>
              <a:gd name="T5" fmla="*/ 551 h 734"/>
              <a:gd name="T6" fmla="*/ 319 w 637"/>
              <a:gd name="T7" fmla="*/ 734 h 734"/>
              <a:gd name="T8" fmla="*/ 637 w 637"/>
              <a:gd name="T9" fmla="*/ 551 h 734"/>
              <a:gd name="T10" fmla="*/ 637 w 637"/>
              <a:gd name="T11" fmla="*/ 182 h 734"/>
              <a:gd name="T12" fmla="*/ 319 w 637"/>
              <a:gd name="T13" fmla="*/ 0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7" h="734">
                <a:moveTo>
                  <a:pt x="319" y="0"/>
                </a:move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7" y="551"/>
                </a:lnTo>
                <a:lnTo>
                  <a:pt x="637" y="182"/>
                </a:lnTo>
                <a:lnTo>
                  <a:pt x="319" y="0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69" name="Freeform 13"/>
          <p:cNvSpPr/>
          <p:nvPr/>
        </p:nvSpPr>
        <p:spPr bwMode="auto">
          <a:xfrm>
            <a:off x="5814695" y="3589655"/>
            <a:ext cx="1176020" cy="1353820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64" name="Freeform 8"/>
          <p:cNvSpPr/>
          <p:nvPr/>
        </p:nvSpPr>
        <p:spPr bwMode="auto">
          <a:xfrm>
            <a:off x="5800725" y="2106295"/>
            <a:ext cx="1176020" cy="1353820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1139190" y="2499995"/>
            <a:ext cx="2990850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6660" fontAlgn="auto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可以对字体大小进行调节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497" name="Rectangle 41"/>
          <p:cNvSpPr>
            <a:spLocks noChangeArrowheads="1"/>
          </p:cNvSpPr>
          <p:nvPr/>
        </p:nvSpPr>
        <p:spPr bwMode="auto">
          <a:xfrm>
            <a:off x="7342505" y="2567940"/>
            <a:ext cx="342646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自动适应不同终端设备的屏幕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498" name="Rectangle 42"/>
          <p:cNvSpPr>
            <a:spLocks noChangeArrowheads="1"/>
          </p:cNvSpPr>
          <p:nvPr/>
        </p:nvSpPr>
        <p:spPr bwMode="auto">
          <a:xfrm>
            <a:off x="1263015" y="3828415"/>
            <a:ext cx="2867025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点开即读，无需下载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Rectangle 42"/>
          <p:cNvSpPr>
            <a:spLocks noChangeArrowheads="1"/>
          </p:cNvSpPr>
          <p:nvPr/>
        </p:nvSpPr>
        <p:spPr bwMode="auto">
          <a:xfrm>
            <a:off x="7342505" y="3971290"/>
            <a:ext cx="367284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914400">
              <a:lnSpc>
                <a:spcPct val="14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依然提供 PDF 格式文章下载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13" name="矩形 12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12445" y="350520"/>
            <a:ext cx="2490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全新阅读—流式媒体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728编辑器_字体大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67580" y="2379980"/>
            <a:ext cx="702310" cy="702310"/>
          </a:xfrm>
          <a:prstGeom prst="rect">
            <a:avLst/>
          </a:prstGeom>
        </p:spPr>
      </p:pic>
      <p:pic>
        <p:nvPicPr>
          <p:cNvPr id="5" name="图片 4" descr="728编辑器_字体大小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2340" y="2398395"/>
            <a:ext cx="715010" cy="723900"/>
          </a:xfrm>
          <a:prstGeom prst="rect">
            <a:avLst/>
          </a:prstGeom>
        </p:spPr>
      </p:pic>
      <p:pic>
        <p:nvPicPr>
          <p:cNvPr id="6" name="图片 5" descr="728编辑器_字体大小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8370" y="3875405"/>
            <a:ext cx="691515" cy="691515"/>
          </a:xfrm>
          <a:prstGeom prst="rect">
            <a:avLst/>
          </a:prstGeom>
        </p:spPr>
      </p:pic>
      <p:pic>
        <p:nvPicPr>
          <p:cNvPr id="8" name="图片 7" descr="728编辑器_字体大小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3770" y="3783330"/>
            <a:ext cx="806450" cy="80645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1" animBg="1"/>
      <p:bldP spid="19465" grpId="2" animBg="1"/>
      <p:bldP spid="19465" grpId="3" animBg="1"/>
      <p:bldP spid="19465" grpId="4" animBg="1"/>
      <p:bldP spid="19465" grpId="5" animBg="1"/>
      <p:bldP spid="19465" grpId="6" animBg="1"/>
      <p:bldP spid="19465" grpId="7" animBg="1"/>
      <p:bldP spid="19465" grpId="8" animBg="1"/>
      <p:bldP spid="19465" grpId="9" animBg="1"/>
      <p:bldP spid="19465" grpId="10" animBg="1"/>
      <p:bldP spid="19465" grpId="11" animBg="1"/>
      <p:bldP spid="19468" grpId="0" animBg="1"/>
      <p:bldP spid="19469" grpId="0" animBg="1"/>
      <p:bldP spid="19464" grpId="0" animBg="1"/>
      <p:bldP spid="19488" grpId="1"/>
      <p:bldP spid="19497" grpId="0"/>
      <p:bldP spid="19498" grpId="0"/>
      <p:bldP spid="7" grpId="0"/>
      <p:bldP spid="16" grpId="0"/>
      <p:bldP spid="16" grpId="1"/>
      <p:bldP spid="16" grpId="2"/>
      <p:bldP spid="16" grpId="3"/>
      <p:bldP spid="16" grpId="4"/>
      <p:bldP spid="16" grpId="5"/>
      <p:bldP spid="16" grpId="6"/>
      <p:bldP spid="16" grpId="7"/>
      <p:bldP spid="16" grpId="8"/>
      <p:bldP spid="16" grpId="9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78"/>
          <p:cNvCxnSpPr>
            <a:endCxn id="26" idx="0"/>
          </p:cNvCxnSpPr>
          <p:nvPr/>
        </p:nvCxnSpPr>
        <p:spPr>
          <a:xfrm flipH="1" flipV="1">
            <a:off x="6139180" y="901700"/>
            <a:ext cx="3175" cy="4939030"/>
          </a:xfrm>
          <a:prstGeom prst="line">
            <a:avLst/>
          </a:prstGeom>
          <a:ln w="317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79"/>
          <p:cNvSpPr/>
          <p:nvPr/>
        </p:nvSpPr>
        <p:spPr>
          <a:xfrm rot="21594412">
            <a:off x="6043930" y="901700"/>
            <a:ext cx="189865" cy="189230"/>
          </a:xfrm>
          <a:prstGeom prst="ellipse">
            <a:avLst/>
          </a:prstGeom>
          <a:solidFill>
            <a:srgbClr val="C337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47915" y="1090930"/>
            <a:ext cx="3154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流媒体格式字体调节前后效果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57605" y="1090930"/>
            <a:ext cx="42995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流媒体格式与PDF格式手机阅读体验对比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45515" y="2032635"/>
            <a:ext cx="2175510" cy="387159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3765" y="2032635"/>
            <a:ext cx="2175510" cy="3871595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12" name="图片 11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2260" y="2032635"/>
            <a:ext cx="2171700" cy="3863340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  <p:pic>
        <p:nvPicPr>
          <p:cNvPr id="13" name="图片 12" descr="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4795" y="2032635"/>
            <a:ext cx="2171700" cy="3863340"/>
          </a:xfrm>
          <a:prstGeom prst="rect">
            <a:avLst/>
          </a:prstGeom>
          <a:effectLst>
            <a:outerShdw blurRad="254000" dist="25400" dir="5400000" sx="101000" sy="101000" algn="t" rotWithShape="0">
              <a:prstClr val="black">
                <a:alpha val="16000"/>
              </a:prst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>
            <a:off x="2263775" y="2326005"/>
            <a:ext cx="1755775" cy="1755775"/>
          </a:xfrm>
          <a:prstGeom prst="ellipse">
            <a:avLst/>
          </a:prstGeom>
          <a:noFill/>
          <a:ln w="3175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192270" y="2326005"/>
            <a:ext cx="1755775" cy="1755775"/>
          </a:xfrm>
          <a:prstGeom prst="ellipse">
            <a:avLst/>
          </a:prstGeom>
          <a:noFill/>
          <a:ln w="3175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148705" y="2326005"/>
            <a:ext cx="1755775" cy="1755775"/>
          </a:xfrm>
          <a:prstGeom prst="ellipse">
            <a:avLst/>
          </a:prstGeom>
          <a:noFill/>
          <a:ln w="3175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086725" y="2326005"/>
            <a:ext cx="1755775" cy="1755775"/>
          </a:xfrm>
          <a:prstGeom prst="ellipse">
            <a:avLst/>
          </a:prstGeom>
          <a:noFill/>
          <a:ln w="3175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 rot="5400000">
            <a:off x="3962400" y="3005455"/>
            <a:ext cx="459740" cy="396240"/>
          </a:xfrm>
          <a:prstGeom prst="triangle">
            <a:avLst/>
          </a:prstGeom>
          <a:solidFill>
            <a:srgbClr val="C3373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等腰三角形 24"/>
          <p:cNvSpPr/>
          <p:nvPr/>
        </p:nvSpPr>
        <p:spPr>
          <a:xfrm rot="5400000">
            <a:off x="5871210" y="3005455"/>
            <a:ext cx="459740" cy="396240"/>
          </a:xfrm>
          <a:prstGeom prst="triangle">
            <a:avLst/>
          </a:prstGeom>
          <a:solidFill>
            <a:srgbClr val="C3373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等腰三角形 25"/>
          <p:cNvSpPr/>
          <p:nvPr/>
        </p:nvSpPr>
        <p:spPr>
          <a:xfrm rot="5400000">
            <a:off x="7856855" y="3005455"/>
            <a:ext cx="459740" cy="396240"/>
          </a:xfrm>
          <a:prstGeom prst="triangle">
            <a:avLst/>
          </a:prstGeom>
          <a:solidFill>
            <a:srgbClr val="C3373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3" name="文本框 82"/>
          <p:cNvSpPr txBox="1"/>
          <p:nvPr/>
        </p:nvSpPr>
        <p:spPr>
          <a:xfrm>
            <a:off x="2171065" y="4399598"/>
            <a:ext cx="1953260" cy="423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丰富的传播渠道</a:t>
            </a:r>
            <a:endParaRPr lang="zh-CN" altLang="en-US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390390" y="4427220"/>
            <a:ext cx="1671320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社交+阅读</a:t>
            </a:r>
            <a:endParaRPr lang="zh-CN" altLang="en-US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190615" y="4427220"/>
            <a:ext cx="1671320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场景化应用</a:t>
            </a:r>
            <a:endParaRPr lang="zh-CN" altLang="en-US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8086725" y="4427220"/>
            <a:ext cx="1755775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读者使用轨迹</a:t>
            </a:r>
            <a:endParaRPr lang="zh-CN" altLang="en-US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5715" y="350520"/>
            <a:ext cx="396240" cy="368300"/>
            <a:chOff x="-24" y="552"/>
            <a:chExt cx="624" cy="816"/>
          </a:xfrm>
        </p:grpSpPr>
        <p:sp>
          <p:nvSpPr>
            <p:cNvPr id="13" name="矩形 12"/>
            <p:cNvSpPr/>
            <p:nvPr/>
          </p:nvSpPr>
          <p:spPr>
            <a:xfrm>
              <a:off x="-24" y="552"/>
              <a:ext cx="360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32" y="552"/>
              <a:ext cx="168" cy="816"/>
            </a:xfrm>
            <a:prstGeom prst="rect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12445" y="350520"/>
            <a:ext cx="4986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000" b="1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全新应用—基于社交空间传播分享方式</a:t>
            </a:r>
            <a:endParaRPr lang="zh-CN" altLang="en-US" sz="2000" b="1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728编辑器_字体大小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3335" y="2576195"/>
            <a:ext cx="1188085" cy="1188085"/>
          </a:xfrm>
          <a:prstGeom prst="rect">
            <a:avLst/>
          </a:prstGeom>
        </p:spPr>
      </p:pic>
      <p:pic>
        <p:nvPicPr>
          <p:cNvPr id="4" name="图片 3" descr="728编辑器_字体大小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95" y="2576830"/>
            <a:ext cx="1254760" cy="1254760"/>
          </a:xfrm>
          <a:prstGeom prst="rect">
            <a:avLst/>
          </a:prstGeom>
        </p:spPr>
      </p:pic>
      <p:pic>
        <p:nvPicPr>
          <p:cNvPr id="5" name="图片 4" descr="728编辑器_字体大小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105" y="2517140"/>
            <a:ext cx="1217295" cy="1217295"/>
          </a:xfrm>
          <a:prstGeom prst="rect">
            <a:avLst/>
          </a:prstGeom>
        </p:spPr>
      </p:pic>
      <p:pic>
        <p:nvPicPr>
          <p:cNvPr id="6" name="图片 5" descr="728编辑器_字体大小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010" y="2672715"/>
            <a:ext cx="1061720" cy="106172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  <p:bldP spid="16" grpId="12" animBg="1"/>
      <p:bldP spid="16" grpId="13" animBg="1"/>
      <p:bldP spid="16" grpId="14" animBg="1"/>
      <p:bldP spid="16" grpId="15" animBg="1"/>
      <p:bldP spid="16" grpId="16" animBg="1"/>
      <p:bldP spid="19" grpId="0" bldLvl="0" animBg="1"/>
      <p:bldP spid="20" grpId="0" bldLvl="0" animBg="1"/>
      <p:bldP spid="21" grpId="0" bldLvl="0" animBg="1"/>
      <p:bldP spid="24" grpId="0" bldLvl="0" animBg="1"/>
      <p:bldP spid="25" grpId="0" bldLvl="0" animBg="1"/>
      <p:bldP spid="26" grpId="0" bldLvl="0" animBg="1"/>
      <p:bldP spid="83" grpId="0" bldLvl="0" animBg="1"/>
      <p:bldP spid="83" grpId="2" animBg="1"/>
      <p:bldP spid="83" grpId="3" animBg="1"/>
      <p:bldP spid="83" grpId="4" animBg="1"/>
      <p:bldP spid="83" grpId="5" animBg="1"/>
      <p:bldP spid="83" grpId="6" animBg="1"/>
      <p:bldP spid="83" grpId="7" animBg="1"/>
      <p:bldP spid="83" grpId="8" animBg="1"/>
      <p:bldP spid="83" grpId="9" animBg="1"/>
      <p:bldP spid="83" grpId="10" animBg="1"/>
      <p:bldP spid="83" grpId="11" animBg="1"/>
      <p:bldP spid="83" grpId="12" animBg="1"/>
      <p:bldP spid="83" grpId="13" animBg="1"/>
      <p:bldP spid="83" grpId="14" animBg="1"/>
      <p:bldP spid="83" grpId="15" animBg="1"/>
      <p:bldP spid="83" grpId="16" animBg="1"/>
      <p:bldP spid="86" grpId="0" bldLvl="0" animBg="1"/>
      <p:bldP spid="89" grpId="0" bldLvl="0" animBg="1"/>
      <p:bldP spid="92" grpId="0" bldLvl="0" animBg="1"/>
    </p:bldLst>
  </p:timing>
</p:sld>
</file>

<file path=ppt/tags/tag1.xml><?xml version="1.0" encoding="utf-8"?>
<p:tagLst xmlns:p="http://schemas.openxmlformats.org/presentationml/2006/main">
  <p:tag name="MH" val="20151121191650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51121191650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MH" val="20151121191650"/>
  <p:tag name="MH_LIBRARY" val="GRAPHIC"/>
  <p:tag name="MH_TYPE" val="SubTitle"/>
  <p:tag name="MH_ORDER" val="4"/>
</p:tagLst>
</file>

<file path=ppt/tags/tag4.xml><?xml version="1.0" encoding="utf-8"?>
<p:tagLst xmlns:p="http://schemas.openxmlformats.org/presentationml/2006/main">
  <p:tag name="MH" val="20151121191650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MH" val="20151121191650"/>
  <p:tag name="MH_LIBRARY" val="GRAPHIC"/>
  <p:tag name="MH_TYPE" val="Other"/>
  <p:tag name="MH_ORDER" val="3"/>
</p:tagLst>
</file>

<file path=ppt/tags/tag6.xml><?xml version="1.0" encoding="utf-8"?>
<p:tagLst xmlns:p="http://schemas.openxmlformats.org/presentationml/2006/main">
  <p:tag name="MH" val="20151121191650"/>
  <p:tag name="MH_LIBRARY" val="GRAPHIC"/>
  <p:tag name="MH_TYPE" val="Other"/>
  <p:tag name="MH_ORDER" val="5"/>
</p:tagLst>
</file>

<file path=ppt/tags/tag7.xml><?xml version="1.0" encoding="utf-8"?>
<p:tagLst xmlns:p="http://schemas.openxmlformats.org/presentationml/2006/main">
  <p:tag name="MH" val="20151121191650"/>
  <p:tag name="MH_LIBRARY" val="GRAPHIC"/>
  <p:tag name="MH_TYPE" val="Other"/>
  <p:tag name="MH_ORDER" val="7"/>
</p:tagLst>
</file>

<file path=ppt/tags/tag8.xml><?xml version="1.0" encoding="utf-8"?>
<p:tagLst xmlns:p="http://schemas.openxmlformats.org/presentationml/2006/main">
  <p:tag name="MH" val="20151121191650"/>
  <p:tag name="MH_LIBRARY" val="GRAPHIC"/>
  <p:tag name="MH_TYPE" val="SubTitle"/>
  <p:tag name="MH_ORDER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screen">
            <a:grayscl/>
          </a:blip>
          <a:srcRect/>
          <a:stretch>
            <a:fillRect/>
          </a:stretch>
        </a:blipFill>
        <a:ln w="31750">
          <a:noFill/>
        </a:ln>
      </a:spPr>
      <a:bodyPr rtlCol="0" anchor="ctr"/>
      <a:lstStyle>
        <a:defPPr algn="ctr">
          <a:defRPr lang="zh-CN" altLang="en-US">
            <a:solidFill>
              <a:schemeClr val="tx1">
                <a:lumMod val="65000"/>
                <a:lumOff val="3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2491</Words>
  <Application>WPS 演示</Application>
  <PresentationFormat>自定义</PresentationFormat>
  <Paragraphs>251</Paragraphs>
  <Slides>32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方正清刻本悦宋简体</vt:lpstr>
      <vt:lpstr>Times New Roman</vt:lpstr>
      <vt:lpstr>Calibri</vt:lpstr>
      <vt:lpstr>Arial Unicode MS</vt:lpstr>
      <vt:lpstr>等线</vt:lpstr>
      <vt:lpstr>Lora</vt:lpstr>
      <vt:lpstr>华文细黑</vt:lpstr>
      <vt:lpstr>Segoe Print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zzj</cp:lastModifiedBy>
  <cp:revision>44</cp:revision>
  <dcterms:created xsi:type="dcterms:W3CDTF">1900-01-01T00:00:00Z</dcterms:created>
  <dcterms:modified xsi:type="dcterms:W3CDTF">2018-11-21T08:15:57Z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</Properties>
</file>